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6"/>
  </p:notesMasterIdLst>
  <p:sldIdLst>
    <p:sldId id="289" r:id="rId2"/>
    <p:sldId id="282" r:id="rId3"/>
    <p:sldId id="264" r:id="rId4"/>
    <p:sldId id="284" r:id="rId5"/>
    <p:sldId id="277" r:id="rId6"/>
    <p:sldId id="278" r:id="rId7"/>
    <p:sldId id="259" r:id="rId8"/>
    <p:sldId id="275" r:id="rId9"/>
    <p:sldId id="276" r:id="rId10"/>
    <p:sldId id="285" r:id="rId11"/>
    <p:sldId id="286" r:id="rId12"/>
    <p:sldId id="260" r:id="rId13"/>
    <p:sldId id="280" r:id="rId14"/>
    <p:sldId id="263" r:id="rId15"/>
    <p:sldId id="287" r:id="rId16"/>
    <p:sldId id="265" r:id="rId17"/>
    <p:sldId id="281" r:id="rId18"/>
    <p:sldId id="288" r:id="rId19"/>
    <p:sldId id="290" r:id="rId20"/>
    <p:sldId id="270" r:id="rId21"/>
    <p:sldId id="271" r:id="rId22"/>
    <p:sldId id="272" r:id="rId23"/>
    <p:sldId id="273" r:id="rId24"/>
    <p:sldId id="291" r:id="rId2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E64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40" autoAdjust="0"/>
    <p:restoredTop sz="94647" autoAdjust="0"/>
  </p:normalViewPr>
  <p:slideViewPr>
    <p:cSldViewPr snapToGrid="0" snapToObjects="1">
      <p:cViewPr varScale="1">
        <p:scale>
          <a:sx n="95" d="100"/>
          <a:sy n="95" d="100"/>
        </p:scale>
        <p:origin x="-7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AFF0B-2C2F-F14D-922E-0893CBD9A4D7}" type="datetimeFigureOut">
              <a:rPr lang="it-IT" smtClean="0"/>
              <a:pPr/>
              <a:t>18-10-2011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56719-3562-CB4A-8285-6D1A083CB617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69B2-3FF3-D340-B563-434BA89FE386}" type="datetimeFigureOut">
              <a:rPr lang="it-IT" smtClean="0"/>
              <a:pPr/>
              <a:t>18-10-2011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DA1C-A8B0-2740-9F09-3F9772E9B466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69B2-3FF3-D340-B563-434BA89FE386}" type="datetimeFigureOut">
              <a:rPr lang="it-IT" smtClean="0"/>
              <a:pPr/>
              <a:t>18-10-2011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DA1C-A8B0-2740-9F09-3F9772E9B466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69B2-3FF3-D340-B563-434BA89FE386}" type="datetimeFigureOut">
              <a:rPr lang="it-IT" smtClean="0"/>
              <a:pPr/>
              <a:t>18-10-2011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DA1C-A8B0-2740-9F09-3F9772E9B466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69B2-3FF3-D340-B563-434BA89FE386}" type="datetimeFigureOut">
              <a:rPr lang="it-IT" smtClean="0"/>
              <a:pPr/>
              <a:t>18-10-2011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DA1C-A8B0-2740-9F09-3F9772E9B466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69B2-3FF3-D340-B563-434BA89FE386}" type="datetimeFigureOut">
              <a:rPr lang="it-IT" smtClean="0"/>
              <a:pPr/>
              <a:t>18-10-2011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DA1C-A8B0-2740-9F09-3F9772E9B466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69B2-3FF3-D340-B563-434BA89FE386}" type="datetimeFigureOut">
              <a:rPr lang="it-IT" smtClean="0"/>
              <a:pPr/>
              <a:t>18-10-2011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DA1C-A8B0-2740-9F09-3F9772E9B466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69B2-3FF3-D340-B563-434BA89FE386}" type="datetimeFigureOut">
              <a:rPr lang="it-IT" smtClean="0"/>
              <a:pPr/>
              <a:t>18-10-2011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DA1C-A8B0-2740-9F09-3F9772E9B466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69B2-3FF3-D340-B563-434BA89FE386}" type="datetimeFigureOut">
              <a:rPr lang="it-IT" smtClean="0"/>
              <a:pPr/>
              <a:t>18-10-2011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DA1C-A8B0-2740-9F09-3F9772E9B466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69B2-3FF3-D340-B563-434BA89FE386}" type="datetimeFigureOut">
              <a:rPr lang="it-IT" smtClean="0"/>
              <a:pPr/>
              <a:t>18-10-2011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DA1C-A8B0-2740-9F09-3F9772E9B466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69B2-3FF3-D340-B563-434BA89FE386}" type="datetimeFigureOut">
              <a:rPr lang="it-IT" smtClean="0"/>
              <a:pPr/>
              <a:t>18-10-2011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DA1C-A8B0-2740-9F09-3F9772E9B466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69B2-3FF3-D340-B563-434BA89FE386}" type="datetimeFigureOut">
              <a:rPr lang="it-IT" smtClean="0"/>
              <a:pPr/>
              <a:t>18-10-2011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9DA1C-A8B0-2740-9F09-3F9772E9B466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469B2-3FF3-D340-B563-434BA89FE386}" type="datetimeFigureOut">
              <a:rPr lang="it-IT" smtClean="0"/>
              <a:pPr/>
              <a:t>18-10-2011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9DA1C-A8B0-2740-9F09-3F9772E9B466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adele/Desktop/NUMERI/zeta.mpeg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4" Type="http://schemas.openxmlformats.org/officeDocument/2006/relationships/image" Target="../media/image12.jpeg"/><Relationship Id="rId5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GEOGRAFIA DEI NUMERI</a:t>
            </a:r>
            <a:endParaRPr lang="it-I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>
                <a:solidFill>
                  <a:srgbClr val="3366FF"/>
                </a:solidFill>
              </a:rPr>
              <a:t>Accademia dei Lincei - Roma 18 Ottobre2011</a:t>
            </a:r>
          </a:p>
          <a:p>
            <a:endParaRPr lang="it-IT" dirty="0" smtClean="0">
              <a:solidFill>
                <a:srgbClr val="3366FF"/>
              </a:solidFill>
            </a:endParaRPr>
          </a:p>
          <a:p>
            <a:r>
              <a:rPr lang="it-IT" b="1" dirty="0" smtClean="0">
                <a:solidFill>
                  <a:srgbClr val="3366FF"/>
                </a:solidFill>
              </a:rPr>
              <a:t>Lucia </a:t>
            </a:r>
            <a:r>
              <a:rPr lang="it-IT" b="1" dirty="0" err="1" smtClean="0">
                <a:solidFill>
                  <a:srgbClr val="3366FF"/>
                </a:solidFill>
              </a:rPr>
              <a:t>Caporaso</a:t>
            </a:r>
            <a:r>
              <a:rPr lang="it-IT" b="1" dirty="0" smtClean="0">
                <a:solidFill>
                  <a:srgbClr val="3366FF"/>
                </a:solidFill>
              </a:rPr>
              <a:t> </a:t>
            </a:r>
          </a:p>
          <a:p>
            <a:r>
              <a:rPr lang="it-IT" dirty="0" smtClean="0">
                <a:solidFill>
                  <a:srgbClr val="3366FF"/>
                </a:solidFill>
              </a:rPr>
              <a:t> Dipartimento di Matematica-Università Roma Tre</a:t>
            </a:r>
            <a:endParaRPr lang="it-IT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 numeri primi sono infiniti ma</a:t>
            </a:r>
            <a:r>
              <a:rPr lang="it-IT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it-IT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it-IT" sz="4889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si diradano crescendo. </a:t>
            </a:r>
            <a:endParaRPr lang="it-IT" sz="4889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Sia x un numero (reale positivo), denotiamo con </a:t>
            </a:r>
            <a:r>
              <a:rPr lang="it-IT" sz="3765" b="1" i="1" dirty="0" smtClean="0">
                <a:solidFill>
                  <a:srgbClr val="FF0000"/>
                </a:solidFill>
              </a:rPr>
              <a:t>π(x)</a:t>
            </a:r>
            <a:r>
              <a:rPr lang="it-IT" dirty="0" smtClean="0"/>
              <a:t> il numero di numeri primi minori o uguali a x.</a:t>
            </a:r>
            <a:r>
              <a:rPr lang="it-IT" dirty="0" smtClean="0"/>
              <a:t> I </a:t>
            </a:r>
            <a:r>
              <a:rPr lang="it-IT" dirty="0" smtClean="0"/>
              <a:t>matematici</a:t>
            </a:r>
            <a:r>
              <a:rPr lang="it-IT" dirty="0" smtClean="0"/>
              <a:t> aspirano a </a:t>
            </a:r>
            <a:r>
              <a:rPr lang="it-IT" dirty="0" smtClean="0"/>
              <a:t>calcolare questa misteriosa  funzione  </a:t>
            </a:r>
            <a:r>
              <a:rPr lang="it-IT" b="1" i="1" dirty="0" smtClean="0">
                <a:solidFill>
                  <a:srgbClr val="FF0000"/>
                </a:solidFill>
              </a:rPr>
              <a:t>π(x)</a:t>
            </a:r>
            <a:r>
              <a:rPr lang="it-IT" dirty="0" smtClean="0"/>
              <a:t>  </a:t>
            </a:r>
          </a:p>
          <a:p>
            <a:r>
              <a:rPr lang="it-IT" dirty="0" smtClean="0"/>
              <a:t>Esempi: </a:t>
            </a:r>
          </a:p>
          <a:p>
            <a:r>
              <a:rPr lang="it-IT" sz="3765" b="1" i="1" dirty="0" smtClean="0">
                <a:solidFill>
                  <a:srgbClr val="FF0000"/>
                </a:solidFill>
              </a:rPr>
              <a:t>π(2)=1</a:t>
            </a:r>
            <a:r>
              <a:rPr lang="it-IT" sz="3765" dirty="0" smtClean="0"/>
              <a:t>, </a:t>
            </a:r>
            <a:r>
              <a:rPr lang="it-IT" sz="3765" b="1" i="1" dirty="0" smtClean="0">
                <a:solidFill>
                  <a:srgbClr val="FF0000"/>
                </a:solidFill>
              </a:rPr>
              <a:t>π(10)=4</a:t>
            </a:r>
            <a:r>
              <a:rPr lang="it-IT" sz="3765" dirty="0" smtClean="0"/>
              <a:t>, </a:t>
            </a:r>
            <a:r>
              <a:rPr lang="it-IT" sz="3765" b="1" i="1" dirty="0" smtClean="0">
                <a:solidFill>
                  <a:srgbClr val="FF0000"/>
                </a:solidFill>
              </a:rPr>
              <a:t>π(100)= 25</a:t>
            </a:r>
            <a:r>
              <a:rPr lang="it-IT" sz="3765" dirty="0" smtClean="0"/>
              <a:t>, </a:t>
            </a:r>
            <a:r>
              <a:rPr lang="it-IT" sz="3765" b="1" i="1" dirty="0" smtClean="0">
                <a:solidFill>
                  <a:srgbClr val="FF0000"/>
                </a:solidFill>
              </a:rPr>
              <a:t>π(1000)=168</a:t>
            </a:r>
          </a:p>
          <a:p>
            <a:r>
              <a:rPr lang="it-IT" dirty="0" smtClean="0"/>
              <a:t>Sappiamo già che </a:t>
            </a:r>
            <a:r>
              <a:rPr lang="it-IT" b="1" i="1" dirty="0" smtClean="0">
                <a:solidFill>
                  <a:srgbClr val="FF0000"/>
                </a:solidFill>
              </a:rPr>
              <a:t>π(x) </a:t>
            </a:r>
            <a:r>
              <a:rPr lang="it-IT" dirty="0" smtClean="0"/>
              <a:t>tende all’infinito se </a:t>
            </a:r>
            <a:r>
              <a:rPr lang="it-IT" b="1" i="1" dirty="0" smtClean="0">
                <a:solidFill>
                  <a:srgbClr val="FF0000"/>
                </a:solidFill>
              </a:rPr>
              <a:t>x</a:t>
            </a:r>
            <a:r>
              <a:rPr lang="it-IT" dirty="0" smtClean="0"/>
              <a:t> tende all’infinito (questo equivale a dire che i primi sono infiniti). </a:t>
            </a:r>
          </a:p>
          <a:p>
            <a:r>
              <a:rPr lang="it-IT" dirty="0" smtClean="0"/>
              <a:t>Possiamo considerare il rapporto </a:t>
            </a:r>
            <a:r>
              <a:rPr lang="it-IT" sz="4129" b="1" i="1" dirty="0" smtClean="0">
                <a:solidFill>
                  <a:srgbClr val="FF0000"/>
                </a:solidFill>
              </a:rPr>
              <a:t>π(x)/x  </a:t>
            </a:r>
            <a:r>
              <a:rPr lang="it-IT" dirty="0" smtClean="0"/>
              <a:t>e interpretarlo come la </a:t>
            </a:r>
            <a:r>
              <a:rPr lang="it-IT" sz="4129" b="1" i="1" dirty="0" smtClean="0">
                <a:solidFill>
                  <a:srgbClr val="0000FF"/>
                </a:solidFill>
              </a:rPr>
              <a:t>densità</a:t>
            </a:r>
            <a:r>
              <a:rPr lang="it-IT" dirty="0" smtClean="0"/>
              <a:t> dei primi fino a </a:t>
            </a:r>
            <a:r>
              <a:rPr lang="it-IT" b="1" i="1" dirty="0" smtClean="0">
                <a:solidFill>
                  <a:srgbClr val="FF0000"/>
                </a:solidFill>
              </a:rPr>
              <a:t>x</a:t>
            </a:r>
            <a:r>
              <a:rPr lang="it-IT" dirty="0" smtClean="0"/>
              <a:t>. </a:t>
            </a:r>
          </a:p>
          <a:p>
            <a:r>
              <a:rPr lang="it-IT" dirty="0" smtClean="0"/>
              <a:t>Dire che </a:t>
            </a:r>
            <a:r>
              <a:rPr lang="it-IT" b="1" dirty="0" smtClean="0">
                <a:solidFill>
                  <a:srgbClr val="0000FF"/>
                </a:solidFill>
              </a:rPr>
              <a:t>i primi si diradano crescendo</a:t>
            </a:r>
            <a:r>
              <a:rPr lang="it-IT" dirty="0" smtClean="0"/>
              <a:t> è dire che </a:t>
            </a:r>
            <a:r>
              <a:rPr lang="it-IT" b="1" dirty="0" smtClean="0">
                <a:solidFill>
                  <a:srgbClr val="0000FF"/>
                </a:solidFill>
              </a:rPr>
              <a:t>la densità </a:t>
            </a:r>
            <a:r>
              <a:rPr lang="it-IT" sz="4129" b="1" i="1" dirty="0" smtClean="0">
                <a:solidFill>
                  <a:srgbClr val="FF0000"/>
                </a:solidFill>
              </a:rPr>
              <a:t>π(x)/x  </a:t>
            </a:r>
            <a:r>
              <a:rPr lang="it-IT" b="1" dirty="0" smtClean="0">
                <a:solidFill>
                  <a:srgbClr val="0000FF"/>
                </a:solidFill>
              </a:rPr>
              <a:t>diminuisce quando </a:t>
            </a:r>
            <a:r>
              <a:rPr lang="it-IT" b="1" i="1" dirty="0" smtClean="0">
                <a:solidFill>
                  <a:srgbClr val="FF0000"/>
                </a:solidFill>
              </a:rPr>
              <a:t>x</a:t>
            </a:r>
            <a:r>
              <a:rPr lang="it-IT" dirty="0" smtClean="0"/>
              <a:t> </a:t>
            </a:r>
            <a:r>
              <a:rPr lang="it-IT" b="1" dirty="0" smtClean="0">
                <a:solidFill>
                  <a:srgbClr val="0000FF"/>
                </a:solidFill>
              </a:rPr>
              <a:t>tende all’infinito.   </a:t>
            </a:r>
            <a:endParaRPr lang="it-IT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Teorema dei Numeri Primi: </a:t>
            </a:r>
            <a:endParaRPr lang="it-IT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sz="3429" b="1" dirty="0" smtClean="0"/>
              <a:t>La </a:t>
            </a:r>
            <a:r>
              <a:rPr lang="it-IT" sz="3429" b="1" dirty="0" smtClean="0">
                <a:solidFill>
                  <a:srgbClr val="0000FF"/>
                </a:solidFill>
              </a:rPr>
              <a:t>densità </a:t>
            </a:r>
            <a:r>
              <a:rPr lang="it-IT" sz="3429" b="1" dirty="0" smtClean="0"/>
              <a:t>dei numeri primi è asintoticamente uguale all’inverso del logaritmo.  In simboli: </a:t>
            </a:r>
          </a:p>
          <a:p>
            <a:pPr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                              </a:t>
            </a:r>
            <a:r>
              <a:rPr lang="it-IT" sz="4571" b="1" i="1" dirty="0" smtClean="0">
                <a:solidFill>
                  <a:srgbClr val="FF0000"/>
                </a:solidFill>
              </a:rPr>
              <a:t>π(x)/x ≈ 1/log x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ossia:   </a:t>
            </a:r>
            <a:r>
              <a:rPr lang="it-IT" b="1" dirty="0" smtClean="0"/>
              <a:t>il rapporto tra le funzioni </a:t>
            </a:r>
            <a:r>
              <a:rPr lang="it-IT" b="1" dirty="0" smtClean="0">
                <a:solidFill>
                  <a:srgbClr val="FF0000"/>
                </a:solidFill>
              </a:rPr>
              <a:t>π(x)/x </a:t>
            </a:r>
            <a:r>
              <a:rPr lang="it-IT" b="1" dirty="0" smtClean="0"/>
              <a:t>e</a:t>
            </a:r>
            <a:r>
              <a:rPr lang="it-IT" b="1" dirty="0" smtClean="0">
                <a:solidFill>
                  <a:srgbClr val="FF0000"/>
                </a:solidFill>
              </a:rPr>
              <a:t> 1/log x  </a:t>
            </a:r>
            <a:r>
              <a:rPr lang="it-IT" b="1" dirty="0" smtClean="0"/>
              <a:t>tende a 1.</a:t>
            </a:r>
          </a:p>
          <a:p>
            <a:pPr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   </a:t>
            </a:r>
            <a:endParaRPr lang="it-IT" dirty="0" smtClean="0"/>
          </a:p>
          <a:p>
            <a:r>
              <a:rPr lang="it-IT" dirty="0" smtClean="0"/>
              <a:t>Detto altrimenti: </a:t>
            </a:r>
            <a:r>
              <a:rPr lang="it-IT" b="1" dirty="0" smtClean="0"/>
              <a:t>la </a:t>
            </a:r>
            <a:r>
              <a:rPr lang="it-IT" b="1" dirty="0" smtClean="0">
                <a:solidFill>
                  <a:srgbClr val="0000FF"/>
                </a:solidFill>
              </a:rPr>
              <a:t>probabilità  </a:t>
            </a:r>
            <a:r>
              <a:rPr lang="it-IT" b="1" dirty="0" smtClean="0"/>
              <a:t>che</a:t>
            </a:r>
            <a:r>
              <a:rPr lang="it-IT" b="1" dirty="0" smtClean="0">
                <a:solidFill>
                  <a:srgbClr val="0000FF"/>
                </a:solidFill>
              </a:rPr>
              <a:t>  </a:t>
            </a:r>
            <a:r>
              <a:rPr lang="it-IT" b="1" dirty="0" smtClean="0"/>
              <a:t>il</a:t>
            </a:r>
            <a:r>
              <a:rPr lang="it-IT" b="1" dirty="0" smtClean="0">
                <a:solidFill>
                  <a:srgbClr val="0000FF"/>
                </a:solidFill>
              </a:rPr>
              <a:t> </a:t>
            </a:r>
            <a:r>
              <a:rPr lang="it-IT" b="1" dirty="0" smtClean="0"/>
              <a:t>numero naturale  </a:t>
            </a:r>
            <a:r>
              <a:rPr lang="it-IT" b="1" dirty="0" err="1" smtClean="0">
                <a:solidFill>
                  <a:srgbClr val="FF0000"/>
                </a:solidFill>
              </a:rPr>
              <a:t>n</a:t>
            </a:r>
            <a:r>
              <a:rPr lang="it-IT" b="1" dirty="0" smtClean="0">
                <a:solidFill>
                  <a:srgbClr val="FF0000"/>
                </a:solidFill>
              </a:rPr>
              <a:t>  </a:t>
            </a:r>
            <a:r>
              <a:rPr lang="it-IT" b="1" dirty="0" smtClean="0"/>
              <a:t>sia</a:t>
            </a:r>
            <a:r>
              <a:rPr lang="it-IT" b="1" dirty="0" smtClean="0"/>
              <a:t> primo </a:t>
            </a:r>
            <a:r>
              <a:rPr lang="it-IT" b="1" dirty="0" smtClean="0"/>
              <a:t>è</a:t>
            </a:r>
            <a:r>
              <a:rPr lang="it-IT" b="1" dirty="0" smtClean="0"/>
              <a:t> circa uguale a </a:t>
            </a:r>
            <a:r>
              <a:rPr lang="it-IT" b="1" dirty="0" err="1" smtClean="0">
                <a:solidFill>
                  <a:srgbClr val="FF0000"/>
                </a:solidFill>
              </a:rPr>
              <a:t>1</a:t>
            </a:r>
            <a:r>
              <a:rPr lang="it-IT" b="1" dirty="0" smtClean="0">
                <a:solidFill>
                  <a:srgbClr val="FF0000"/>
                </a:solidFill>
              </a:rPr>
              <a:t>/log n</a:t>
            </a:r>
            <a:r>
              <a:rPr lang="it-IT" b="1" dirty="0" smtClean="0"/>
              <a:t>.</a:t>
            </a:r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dirty="0" smtClean="0"/>
              <a:t>Il teorema fu congetturato da </a:t>
            </a:r>
            <a:r>
              <a:rPr lang="it-IT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Legendre</a:t>
            </a:r>
            <a:r>
              <a:rPr lang="it-IT" dirty="0" smtClean="0"/>
              <a:t> nel 1798, e poi, in forma diversa,  da </a:t>
            </a:r>
            <a:r>
              <a:rPr lang="it-I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Gauss</a:t>
            </a:r>
            <a:r>
              <a:rPr lang="it-IT" dirty="0" smtClean="0"/>
              <a:t>. La  prima dimostrazione</a:t>
            </a:r>
            <a:r>
              <a:rPr lang="it-IT" dirty="0" smtClean="0"/>
              <a:t> è </a:t>
            </a:r>
            <a:r>
              <a:rPr lang="it-IT" dirty="0" smtClean="0"/>
              <a:t>d</a:t>
            </a:r>
            <a:r>
              <a:rPr lang="it-IT" dirty="0" smtClean="0"/>
              <a:t>el </a:t>
            </a:r>
            <a:r>
              <a:rPr lang="it-IT" dirty="0" smtClean="0"/>
              <a:t>1896 (</a:t>
            </a:r>
            <a:r>
              <a:rPr lang="it-IT" sz="3143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Hadamard</a:t>
            </a:r>
            <a:r>
              <a:rPr lang="it-IT" dirty="0" smtClean="0"/>
              <a:t>, </a:t>
            </a:r>
            <a:r>
              <a:rPr lang="it-IT" sz="3143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la Vallée Poussin</a:t>
            </a:r>
            <a:r>
              <a:rPr lang="it-IT" dirty="0" smtClean="0"/>
              <a:t> indipendentemente) e si basa sulle straordinarie scoperte di </a:t>
            </a:r>
            <a:r>
              <a:rPr lang="it-IT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Riemann</a:t>
            </a:r>
            <a:r>
              <a:rPr lang="it-IT" dirty="0" smtClean="0"/>
              <a:t> che collegano la Teoria dei Numeri all’</a:t>
            </a:r>
            <a:r>
              <a:rPr lang="it-IT" b="1" i="1" dirty="0" smtClean="0">
                <a:solidFill>
                  <a:srgbClr val="0000FF"/>
                </a:solidFill>
              </a:rPr>
              <a:t>Analisi Complessa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Carl Friedrich Gauss</a:t>
            </a:r>
            <a:br>
              <a:rPr lang="it-IT" b="1" dirty="0" smtClean="0"/>
            </a:br>
            <a:r>
              <a:rPr lang="it-IT" sz="3111" dirty="0" smtClean="0"/>
              <a:t>(1777-1855)</a:t>
            </a:r>
            <a:endParaRPr lang="it-IT" sz="3111" dirty="0"/>
          </a:p>
        </p:txBody>
      </p:sp>
      <p:pic>
        <p:nvPicPr>
          <p:cNvPr id="4" name="Segnaposto contenuto 3" descr="200px-Carl_Friedrich_Gaus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66372" r="-66372"/>
          <a:stretch>
            <a:fillRect/>
          </a:stretch>
        </p:blipFill>
        <p:spPr>
          <a:xfrm>
            <a:off x="-1892300" y="1600200"/>
            <a:ext cx="8229600" cy="4525963"/>
          </a:xfrm>
        </p:spPr>
      </p:pic>
      <p:pic>
        <p:nvPicPr>
          <p:cNvPr id="5" name="Immagine 4" descr="150px-Disqvisitiones-8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1954" y="1600200"/>
            <a:ext cx="2698124" cy="45148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5474" y="2837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Funzione zeta di </a:t>
            </a:r>
            <a:r>
              <a:rPr lang="it-IT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Riemann</a:t>
            </a:r>
            <a:r>
              <a:rPr lang="it-I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it-IT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(1859)</a:t>
            </a:r>
            <a:endParaRPr lang="it-IT" sz="3200" dirty="0"/>
          </a:p>
        </p:txBody>
      </p:sp>
      <p:pic>
        <p:nvPicPr>
          <p:cNvPr id="4" name="Segnaposto contenuto 3" descr="04ed12f1a3fcdd0d12d6d7ace0fcd01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7390" y="4086746"/>
            <a:ext cx="4254500" cy="546100"/>
          </a:xfrm>
        </p:spPr>
      </p:pic>
      <p:pic>
        <p:nvPicPr>
          <p:cNvPr id="5" name="Immagine 4" descr="8cf4875b0f9b977cba637756a83f7c7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4885879"/>
            <a:ext cx="1206500" cy="520700"/>
          </a:xfrm>
          <a:prstGeom prst="rect">
            <a:avLst/>
          </a:prstGeom>
        </p:spPr>
      </p:pic>
      <p:pic>
        <p:nvPicPr>
          <p:cNvPr id="6" name="Immagine 5" descr="488f544052ceca093c747851d94c64e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" y="4086746"/>
            <a:ext cx="3098800" cy="520700"/>
          </a:xfrm>
          <a:prstGeom prst="rect">
            <a:avLst/>
          </a:prstGeom>
        </p:spPr>
      </p:pic>
      <p:pic>
        <p:nvPicPr>
          <p:cNvPr id="7" name="Immagine 6" descr="bf7a2b29ae0450c1b2ca060bdaffe76c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1651000"/>
            <a:ext cx="5384800" cy="698500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58478" y="2349500"/>
            <a:ext cx="72686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s</a:t>
            </a:r>
            <a:r>
              <a:rPr lang="it-IT" sz="2000" dirty="0" smtClean="0"/>
              <a:t> </a:t>
            </a:r>
            <a:r>
              <a:rPr lang="it-IT" sz="2000" dirty="0" smtClean="0">
                <a:solidFill>
                  <a:srgbClr val="0000FF"/>
                </a:solidFill>
              </a:rPr>
              <a:t>è una variabile </a:t>
            </a:r>
            <a:r>
              <a:rPr lang="it-IT" sz="2000" dirty="0" smtClean="0">
                <a:solidFill>
                  <a:srgbClr val="0000FF"/>
                </a:solidFill>
              </a:rPr>
              <a:t>complessa</a:t>
            </a:r>
            <a:r>
              <a:rPr lang="it-IT" sz="2000" dirty="0" smtClean="0">
                <a:solidFill>
                  <a:srgbClr val="0000FF"/>
                </a:solidFill>
              </a:rPr>
              <a:t>: </a:t>
            </a:r>
            <a:r>
              <a:rPr lang="it-IT" sz="2000" dirty="0" smtClean="0"/>
              <a:t>s</a:t>
            </a:r>
            <a:r>
              <a:rPr lang="it-IT" sz="2000" dirty="0" smtClean="0"/>
              <a:t>=x+iy</a:t>
            </a:r>
            <a:r>
              <a:rPr lang="it-IT" sz="2000" smtClean="0"/>
              <a:t>,</a:t>
            </a:r>
            <a:r>
              <a:rPr lang="it-IT" sz="2000" smtClean="0"/>
              <a:t>     </a:t>
            </a:r>
            <a:r>
              <a:rPr lang="it-IT" sz="2000" dirty="0" err="1" smtClean="0"/>
              <a:t>x=</a:t>
            </a:r>
            <a:r>
              <a:rPr lang="it-IT" sz="2000" dirty="0" err="1" smtClean="0">
                <a:latin typeface="Apple Chancery"/>
                <a:ea typeface="AppleGothic"/>
              </a:rPr>
              <a:t>R</a:t>
            </a:r>
            <a:r>
              <a:rPr lang="it-IT" sz="2000" dirty="0" smtClean="0"/>
              <a:t>(</a:t>
            </a:r>
            <a:r>
              <a:rPr lang="it-IT" sz="2000" dirty="0" err="1" smtClean="0"/>
              <a:t>s</a:t>
            </a:r>
            <a:r>
              <a:rPr lang="it-IT" sz="2000" dirty="0" smtClean="0"/>
              <a:t>) </a:t>
            </a:r>
            <a:r>
              <a:rPr lang="it-IT" sz="2000" b="1" i="1" dirty="0" smtClean="0">
                <a:solidFill>
                  <a:srgbClr val="0000FF"/>
                </a:solidFill>
              </a:rPr>
              <a:t>parte reale </a:t>
            </a:r>
            <a:r>
              <a:rPr lang="it-IT" sz="2000" dirty="0" smtClean="0">
                <a:solidFill>
                  <a:srgbClr val="0000FF"/>
                </a:solidFill>
              </a:rPr>
              <a:t>di </a:t>
            </a:r>
            <a:r>
              <a:rPr lang="it-IT" sz="2000" dirty="0" smtClean="0"/>
              <a:t>s. </a:t>
            </a:r>
            <a:r>
              <a:rPr lang="it-IT" sz="2000" dirty="0" smtClean="0">
                <a:solidFill>
                  <a:srgbClr val="0000FF"/>
                </a:solidFill>
              </a:rPr>
              <a:t>Il valore della funzione zeta è un numero complesso per ogni </a:t>
            </a:r>
            <a:r>
              <a:rPr lang="it-IT" sz="2000" dirty="0" smtClean="0"/>
              <a:t>s≠1. </a:t>
            </a:r>
          </a:p>
          <a:p>
            <a:r>
              <a:rPr lang="it-IT" sz="2000" dirty="0" smtClean="0">
                <a:solidFill>
                  <a:srgbClr val="0000FF"/>
                </a:solidFill>
              </a:rPr>
              <a:t>La funzione zeta è quindi definita da una somma </a:t>
            </a:r>
            <a:r>
              <a:rPr lang="it-IT" sz="2000" dirty="0" smtClean="0">
                <a:solidFill>
                  <a:srgbClr val="FF0000"/>
                </a:solidFill>
              </a:rPr>
              <a:t>infinita</a:t>
            </a:r>
            <a:r>
              <a:rPr lang="it-IT" sz="2000" dirty="0" smtClean="0">
                <a:solidFill>
                  <a:srgbClr val="0000FF"/>
                </a:solidFill>
              </a:rPr>
              <a:t>!</a:t>
            </a:r>
            <a:r>
              <a:rPr lang="it-IT" sz="2000" dirty="0" smtClean="0"/>
              <a:t> </a:t>
            </a:r>
          </a:p>
          <a:p>
            <a:r>
              <a:rPr lang="it-IT" sz="1600" dirty="0" smtClean="0">
                <a:solidFill>
                  <a:srgbClr val="0000FF"/>
                </a:solidFill>
              </a:rPr>
              <a:t>Se </a:t>
            </a:r>
            <a:r>
              <a:rPr lang="it-IT" sz="1600" dirty="0" smtClean="0"/>
              <a:t>x</a:t>
            </a:r>
            <a:r>
              <a:rPr lang="it-IT" sz="1600" dirty="0" smtClean="0">
                <a:solidFill>
                  <a:srgbClr val="0000FF"/>
                </a:solidFill>
              </a:rPr>
              <a:t> </a:t>
            </a:r>
            <a:r>
              <a:rPr lang="it-IT" sz="1600" dirty="0" smtClean="0"/>
              <a:t>≤ 1 </a:t>
            </a:r>
            <a:r>
              <a:rPr lang="it-IT" sz="1600" dirty="0" smtClean="0">
                <a:solidFill>
                  <a:srgbClr val="0000FF"/>
                </a:solidFill>
              </a:rPr>
              <a:t>la funzione zeta ha un’espressione diversa che omettiamo. </a:t>
            </a:r>
          </a:p>
          <a:p>
            <a:endParaRPr lang="it-IT" dirty="0"/>
          </a:p>
        </p:txBody>
      </p:sp>
      <p:pic>
        <p:nvPicPr>
          <p:cNvPr id="10" name="Immagine 9" descr="5031a6baed17db84baff1d9c7f93199f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199" y="5611281"/>
            <a:ext cx="3468557" cy="1013886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3992795" y="5831416"/>
            <a:ext cx="490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Identità di </a:t>
            </a:r>
            <a:r>
              <a:rPr lang="it-I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EULERO </a:t>
            </a:r>
            <a:r>
              <a:rPr lang="it-IT" dirty="0" smtClean="0"/>
              <a:t>(1748): </a:t>
            </a:r>
          </a:p>
          <a:p>
            <a:r>
              <a:rPr lang="it-IT" dirty="0" smtClean="0">
                <a:solidFill>
                  <a:srgbClr val="0000FF"/>
                </a:solidFill>
              </a:rPr>
              <a:t>Utilizzata nel Teorema dei Numeri Primi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Leonhard</a:t>
            </a:r>
            <a:r>
              <a:rPr lang="it-I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Euler</a:t>
            </a:r>
            <a:r>
              <a:rPr lang="it-I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sz="3111" dirty="0" smtClean="0"/>
              <a:t>(1707-1783)</a:t>
            </a:r>
            <a:endParaRPr lang="it-IT" sz="3111" dirty="0"/>
          </a:p>
        </p:txBody>
      </p:sp>
      <p:pic>
        <p:nvPicPr>
          <p:cNvPr id="4" name="Segnaposto contenuto 3" descr="240px-Leonhard_Euler_2-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63644" r="-63644"/>
          <a:stretch>
            <a:fillRect/>
          </a:stretch>
        </p:blipFill>
        <p:spPr>
          <a:xfrm>
            <a:off x="-1860550" y="1417638"/>
            <a:ext cx="8229600" cy="4525963"/>
          </a:xfrm>
        </p:spPr>
      </p:pic>
      <p:pic>
        <p:nvPicPr>
          <p:cNvPr id="7" name="Immagine 6" descr="5031a6baed17db84baff1d9c7f93199f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770" y="3513485"/>
            <a:ext cx="3429359" cy="1002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Funzione zeta e distribuzione dei primi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sz="4571" dirty="0" smtClean="0"/>
              <a:t>La funzione </a:t>
            </a:r>
            <a:r>
              <a:rPr lang="it-IT" sz="4571" b="1" i="1" dirty="0" smtClean="0">
                <a:solidFill>
                  <a:srgbClr val="FF0000"/>
                </a:solidFill>
              </a:rPr>
              <a:t>ζ(s)</a:t>
            </a:r>
            <a:r>
              <a:rPr lang="it-IT" sz="4571" dirty="0" smtClean="0"/>
              <a:t> di Riemann viene usata nella dimostrazione del Teorema dei Numeri Primi. </a:t>
            </a:r>
          </a:p>
          <a:p>
            <a:r>
              <a:rPr lang="it-IT" sz="4571" dirty="0" smtClean="0"/>
              <a:t>Insieme all’identità di Eulero, viene usato il fatto che </a:t>
            </a:r>
            <a:r>
              <a:rPr lang="it-IT" sz="4571" b="1" dirty="0" smtClean="0">
                <a:solidFill>
                  <a:srgbClr val="008000"/>
                </a:solidFill>
              </a:rPr>
              <a:t>se il numero complesso </a:t>
            </a:r>
            <a:r>
              <a:rPr lang="it-IT" sz="4571" b="1" i="1" dirty="0" smtClean="0">
                <a:solidFill>
                  <a:srgbClr val="FF0000"/>
                </a:solidFill>
              </a:rPr>
              <a:t>s</a:t>
            </a:r>
            <a:r>
              <a:rPr lang="it-IT" sz="4571" b="1" dirty="0" smtClean="0">
                <a:solidFill>
                  <a:srgbClr val="008000"/>
                </a:solidFill>
              </a:rPr>
              <a:t> ha parte reale uguale a </a:t>
            </a:r>
            <a:r>
              <a:rPr lang="it-IT" sz="4571" b="1" i="1" dirty="0" smtClean="0">
                <a:solidFill>
                  <a:srgbClr val="FF0000"/>
                </a:solidFill>
              </a:rPr>
              <a:t>1</a:t>
            </a:r>
            <a:r>
              <a:rPr lang="it-IT" sz="4571" b="1" dirty="0" smtClean="0">
                <a:solidFill>
                  <a:srgbClr val="008000"/>
                </a:solidFill>
              </a:rPr>
              <a:t>, allora </a:t>
            </a:r>
            <a:r>
              <a:rPr lang="it-IT" sz="4571" b="1" i="1" dirty="0" smtClean="0">
                <a:solidFill>
                  <a:srgbClr val="FF0000"/>
                </a:solidFill>
              </a:rPr>
              <a:t>ζ(s)</a:t>
            </a:r>
            <a:r>
              <a:rPr lang="it-IT" sz="4571" b="1" dirty="0" smtClean="0">
                <a:solidFill>
                  <a:srgbClr val="008000"/>
                </a:solidFill>
              </a:rPr>
              <a:t> non si annulla in </a:t>
            </a:r>
            <a:r>
              <a:rPr lang="it-IT" sz="4571" b="1" i="1" dirty="0" smtClean="0">
                <a:solidFill>
                  <a:srgbClr val="FF0000"/>
                </a:solidFill>
              </a:rPr>
              <a:t>s</a:t>
            </a:r>
            <a:r>
              <a:rPr lang="it-IT" sz="4571" b="1" dirty="0" smtClean="0">
                <a:solidFill>
                  <a:srgbClr val="008000"/>
                </a:solidFill>
              </a:rPr>
              <a:t>.</a:t>
            </a:r>
          </a:p>
          <a:p>
            <a:pPr>
              <a:buNone/>
            </a:pPr>
            <a:r>
              <a:rPr lang="it-IT" sz="4571" b="1" dirty="0" smtClean="0">
                <a:solidFill>
                  <a:srgbClr val="008000"/>
                </a:solidFill>
              </a:rPr>
              <a:t> </a:t>
            </a:r>
          </a:p>
          <a:p>
            <a:r>
              <a:rPr lang="it-IT" sz="4211" dirty="0" smtClean="0"/>
              <a:t>I calcoli mostrano che il Teorema dei Numeri Primi fornisce un’approssimazione </a:t>
            </a:r>
            <a:r>
              <a:rPr lang="it-IT" sz="4211" i="1" dirty="0" smtClean="0"/>
              <a:t>non</a:t>
            </a:r>
            <a:r>
              <a:rPr lang="it-IT" sz="4211" dirty="0" smtClean="0"/>
              <a:t> completamente soddisfacente di </a:t>
            </a:r>
            <a:r>
              <a:rPr lang="it-IT" sz="4211" b="1" i="1" dirty="0" smtClean="0">
                <a:solidFill>
                  <a:srgbClr val="FF0000"/>
                </a:solidFill>
              </a:rPr>
              <a:t>π(x)</a:t>
            </a:r>
            <a:r>
              <a:rPr lang="it-IT" sz="4211" dirty="0" smtClean="0"/>
              <a:t> .</a:t>
            </a:r>
          </a:p>
          <a:p>
            <a:r>
              <a:rPr lang="it-IT" sz="4211" dirty="0" smtClean="0"/>
              <a:t>Allo scopo di conoscere </a:t>
            </a:r>
            <a:r>
              <a:rPr lang="it-IT" sz="4211" b="1" i="1" dirty="0" smtClean="0">
                <a:solidFill>
                  <a:srgbClr val="FF0000"/>
                </a:solidFill>
              </a:rPr>
              <a:t>π(x) </a:t>
            </a:r>
            <a:r>
              <a:rPr lang="it-IT" sz="4211" dirty="0" smtClean="0"/>
              <a:t> l’ulteriore  scoperta fondamentale è: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 </a:t>
            </a:r>
            <a:r>
              <a:rPr lang="it-IT" sz="5120" b="1" i="1" dirty="0" smtClean="0">
                <a:solidFill>
                  <a:srgbClr val="008000"/>
                </a:solidFill>
              </a:rPr>
              <a:t>Se sapessimo dove la funzione </a:t>
            </a:r>
            <a:r>
              <a:rPr lang="it-IT" sz="5120" b="1" i="1" dirty="0" smtClean="0">
                <a:solidFill>
                  <a:srgbClr val="FF0000"/>
                </a:solidFill>
              </a:rPr>
              <a:t>ζ(s)</a:t>
            </a:r>
            <a:r>
              <a:rPr lang="it-IT" sz="5120" b="1" i="1" dirty="0" smtClean="0">
                <a:solidFill>
                  <a:srgbClr val="008000"/>
                </a:solidFill>
              </a:rPr>
              <a:t> si annulla  otterremmo un’approssimazione più soddisfacente  di</a:t>
            </a:r>
            <a:r>
              <a:rPr lang="it-IT" sz="5120" dirty="0" smtClean="0"/>
              <a:t> </a:t>
            </a:r>
            <a:r>
              <a:rPr lang="it-IT" sz="5120" b="1" i="1" dirty="0" smtClean="0">
                <a:solidFill>
                  <a:srgbClr val="FF0000"/>
                </a:solidFill>
              </a:rPr>
              <a:t>π(x)</a:t>
            </a:r>
            <a:r>
              <a:rPr lang="it-IT" sz="5120" dirty="0" smtClean="0"/>
              <a:t> </a:t>
            </a:r>
            <a:r>
              <a:rPr lang="it-IT" sz="5120" b="1" i="1" dirty="0" smtClean="0">
                <a:solidFill>
                  <a:srgbClr val="008000"/>
                </a:solidFill>
              </a:rPr>
              <a:t>e quindi un buon controllo sulla distribuzione dei numeri primi. </a:t>
            </a:r>
          </a:p>
          <a:p>
            <a:endParaRPr lang="it-IT" sz="4235" b="1" i="1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I valori assoluti della funzione zeta di </a:t>
            </a:r>
            <a:r>
              <a:rPr lang="it-IT" sz="2800" b="1" dirty="0" err="1" smtClean="0"/>
              <a:t>Riemann</a:t>
            </a:r>
            <a:endParaRPr lang="it-IT" sz="2800" b="1" dirty="0"/>
          </a:p>
        </p:txBody>
      </p:sp>
      <p:pic>
        <p:nvPicPr>
          <p:cNvPr id="4" name="Segnaposto contenuto 3" descr="250px-Riemann_zeta_function_absolute_value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457200" y="1248833"/>
            <a:ext cx="8229600" cy="4525963"/>
          </a:xfrm>
        </p:spPr>
      </p:pic>
      <p:sp>
        <p:nvSpPr>
          <p:cNvPr id="5" name="CasellaDiTesto 4"/>
          <p:cNvSpPr txBox="1"/>
          <p:nvPr/>
        </p:nvSpPr>
        <p:spPr>
          <a:xfrm>
            <a:off x="264977" y="5896917"/>
            <a:ext cx="8684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E64E"/>
                </a:solidFill>
              </a:rPr>
              <a:t>$$$$$$$$    </a:t>
            </a:r>
            <a:r>
              <a:rPr lang="it-IT" sz="2400" dirty="0" smtClean="0">
                <a:solidFill>
                  <a:srgbClr val="FF0000"/>
                </a:solidFill>
              </a:rPr>
              <a:t>Domanda da un milione di dollari   </a:t>
            </a:r>
            <a:r>
              <a:rPr lang="it-IT" sz="2400" dirty="0" smtClean="0">
                <a:solidFill>
                  <a:srgbClr val="FFE64E"/>
                </a:solidFill>
              </a:rPr>
              <a:t>$$$$$$$$ </a:t>
            </a:r>
            <a:r>
              <a:rPr lang="it-IT" sz="2400" dirty="0" smtClean="0"/>
              <a:t>   </a:t>
            </a:r>
          </a:p>
          <a:p>
            <a:r>
              <a:rPr lang="it-IT" sz="2400" dirty="0" smtClean="0">
                <a:solidFill>
                  <a:srgbClr val="FFE64E"/>
                </a:solidFill>
              </a:rPr>
              <a:t>$$$$$$$$   </a:t>
            </a:r>
            <a:r>
              <a:rPr lang="it-IT" sz="2400" b="1" dirty="0" smtClean="0">
                <a:solidFill>
                  <a:srgbClr val="0000FF"/>
                </a:solidFill>
              </a:rPr>
              <a:t>Dove si annulla la funzione ζ(s)? </a:t>
            </a:r>
            <a:r>
              <a:rPr lang="it-IT" sz="2400" dirty="0" smtClean="0">
                <a:solidFill>
                  <a:srgbClr val="FFE64E"/>
                </a:solidFill>
              </a:rPr>
              <a:t>$$$$$$$$</a:t>
            </a:r>
            <a:r>
              <a:rPr lang="it-IT" sz="2400" b="1" dirty="0" smtClean="0">
                <a:solidFill>
                  <a:srgbClr val="0000FF"/>
                </a:solidFill>
              </a:rPr>
              <a:t> </a:t>
            </a:r>
            <a:endParaRPr lang="it-IT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Bernhard</a:t>
            </a:r>
            <a:r>
              <a:rPr lang="it-I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Riemann</a:t>
            </a:r>
            <a:r>
              <a:rPr lang="it-I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sz="3111" dirty="0" smtClean="0"/>
              <a:t>(1826-1866)</a:t>
            </a:r>
            <a:endParaRPr lang="it-IT" dirty="0"/>
          </a:p>
        </p:txBody>
      </p:sp>
      <p:pic>
        <p:nvPicPr>
          <p:cNvPr id="4" name="Segnaposto contenuto 3" descr="RIEMANN_-200_290w_q3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08" y="1387220"/>
            <a:ext cx="4208292" cy="5470780"/>
          </a:xfrm>
        </p:spPr>
      </p:pic>
      <p:sp>
        <p:nvSpPr>
          <p:cNvPr id="5" name="CasellaDiTesto 4"/>
          <p:cNvSpPr txBox="1"/>
          <p:nvPr/>
        </p:nvSpPr>
        <p:spPr>
          <a:xfrm>
            <a:off x="4318000" y="1778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318000" y="1778000"/>
            <a:ext cx="5069157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IPOTESI di RIEMANN (1859):  </a:t>
            </a:r>
          </a:p>
          <a:p>
            <a:r>
              <a:rPr lang="it-IT" sz="2400" dirty="0" smtClean="0">
                <a:solidFill>
                  <a:srgbClr val="0000FF"/>
                </a:solidFill>
              </a:rPr>
              <a:t>Se</a:t>
            </a:r>
            <a:r>
              <a:rPr lang="it-IT" sz="2400" dirty="0" smtClean="0"/>
              <a:t> </a:t>
            </a:r>
            <a:r>
              <a:rPr lang="it-IT" sz="2400" b="1" dirty="0" smtClean="0"/>
              <a:t>s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0000FF"/>
                </a:solidFill>
              </a:rPr>
              <a:t>è tale che </a:t>
            </a:r>
            <a:r>
              <a:rPr lang="it-IT" sz="2400" b="1" dirty="0" smtClean="0"/>
              <a:t>ζ(s)=0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0000FF"/>
                </a:solidFill>
              </a:rPr>
              <a:t> </a:t>
            </a:r>
          </a:p>
          <a:p>
            <a:r>
              <a:rPr lang="it-IT" sz="2400" dirty="0" smtClean="0">
                <a:solidFill>
                  <a:srgbClr val="0000FF"/>
                </a:solidFill>
              </a:rPr>
              <a:t>ci sono due sole possibilità:</a:t>
            </a:r>
          </a:p>
          <a:p>
            <a:endParaRPr lang="it-IT" sz="2400" dirty="0" smtClean="0">
              <a:solidFill>
                <a:srgbClr val="0000FF"/>
              </a:solidFill>
            </a:endParaRPr>
          </a:p>
          <a:p>
            <a:r>
              <a:rPr lang="it-IT" sz="2400" b="1" i="1" dirty="0" smtClean="0">
                <a:solidFill>
                  <a:srgbClr val="0000FF"/>
                </a:solidFill>
              </a:rPr>
              <a:t>(</a:t>
            </a:r>
            <a:r>
              <a:rPr lang="it-IT" sz="2400" b="1" i="1" dirty="0" err="1" smtClean="0">
                <a:solidFill>
                  <a:srgbClr val="0000FF"/>
                </a:solidFill>
              </a:rPr>
              <a:t>1</a:t>
            </a:r>
            <a:r>
              <a:rPr lang="it-IT" sz="2400" b="1" i="1" dirty="0" smtClean="0">
                <a:solidFill>
                  <a:srgbClr val="0000FF"/>
                </a:solidFill>
              </a:rPr>
              <a:t>) </a:t>
            </a:r>
            <a:r>
              <a:rPr lang="it-IT" sz="2400" b="1" dirty="0" smtClean="0"/>
              <a:t>s=-2, -4,-6, -8, </a:t>
            </a:r>
            <a:r>
              <a:rPr lang="it-IT" sz="2400" b="1" dirty="0" err="1" smtClean="0"/>
              <a:t>…</a:t>
            </a:r>
            <a:r>
              <a:rPr lang="it-IT" sz="2400" b="1" dirty="0" smtClean="0"/>
              <a:t>., -2n,</a:t>
            </a:r>
            <a:r>
              <a:rPr lang="it-IT" sz="2400" b="1" dirty="0" err="1" smtClean="0"/>
              <a:t>…</a:t>
            </a:r>
            <a:endParaRPr lang="it-IT" sz="2400" dirty="0" smtClean="0">
              <a:solidFill>
                <a:srgbClr val="0000FF"/>
              </a:solidFill>
            </a:endParaRPr>
          </a:p>
          <a:p>
            <a:r>
              <a:rPr lang="it-IT" sz="2400" dirty="0" smtClean="0">
                <a:solidFill>
                  <a:srgbClr val="0000FF"/>
                </a:solidFill>
              </a:rPr>
              <a:t> </a:t>
            </a:r>
          </a:p>
          <a:p>
            <a:r>
              <a:rPr lang="it-IT" sz="2400" dirty="0" smtClean="0">
                <a:solidFill>
                  <a:srgbClr val="0000FF"/>
                </a:solidFill>
              </a:rPr>
              <a:t>oppure</a:t>
            </a:r>
          </a:p>
          <a:p>
            <a:endParaRPr lang="it-IT" sz="2400" dirty="0" smtClean="0">
              <a:solidFill>
                <a:srgbClr val="0000FF"/>
              </a:solidFill>
            </a:endParaRPr>
          </a:p>
          <a:p>
            <a:r>
              <a:rPr lang="it-IT" sz="2400" b="1" i="1" dirty="0" smtClean="0">
                <a:solidFill>
                  <a:srgbClr val="0000FF"/>
                </a:solidFill>
              </a:rPr>
              <a:t>(</a:t>
            </a:r>
            <a:r>
              <a:rPr lang="it-IT" sz="2400" b="1" i="1" dirty="0" err="1" smtClean="0">
                <a:solidFill>
                  <a:srgbClr val="0000FF"/>
                </a:solidFill>
              </a:rPr>
              <a:t>2</a:t>
            </a:r>
            <a:r>
              <a:rPr lang="it-IT" sz="2400" b="1" i="1" dirty="0" smtClean="0">
                <a:solidFill>
                  <a:srgbClr val="0000FF"/>
                </a:solidFill>
              </a:rPr>
              <a:t>) </a:t>
            </a:r>
            <a:r>
              <a:rPr lang="it-IT" sz="2400" b="1" dirty="0" smtClean="0"/>
              <a:t>s=½+iy</a:t>
            </a:r>
            <a:r>
              <a:rPr lang="it-IT" sz="2400" dirty="0" smtClean="0"/>
              <a:t> </a:t>
            </a:r>
          </a:p>
          <a:p>
            <a:r>
              <a:rPr lang="it-IT" sz="2400" dirty="0" smtClean="0">
                <a:solidFill>
                  <a:srgbClr val="0000FF"/>
                </a:solidFill>
              </a:rPr>
              <a:t>     (ossia la parte reale di </a:t>
            </a:r>
            <a:r>
              <a:rPr lang="it-IT" sz="2400" dirty="0" err="1" smtClean="0">
                <a:solidFill>
                  <a:srgbClr val="0000FF"/>
                </a:solidFill>
              </a:rPr>
              <a:t>s</a:t>
            </a:r>
            <a:r>
              <a:rPr lang="it-IT" sz="2400" dirty="0" smtClean="0">
                <a:solidFill>
                  <a:srgbClr val="0000FF"/>
                </a:solidFill>
              </a:rPr>
              <a:t> è </a:t>
            </a:r>
            <a:r>
              <a:rPr lang="it-IT" sz="2400" b="1" dirty="0" err="1" smtClean="0"/>
              <a:t>½</a:t>
            </a:r>
            <a:r>
              <a:rPr lang="it-IT" sz="2400" dirty="0" smtClean="0">
                <a:solidFill>
                  <a:srgbClr val="0000FF"/>
                </a:solidFill>
              </a:rPr>
              <a:t>).</a:t>
            </a:r>
          </a:p>
          <a:p>
            <a:endParaRPr lang="en-US" sz="1600" i="1" dirty="0" smtClean="0"/>
          </a:p>
          <a:p>
            <a:r>
              <a:rPr lang="en-US" sz="1600" i="1" dirty="0" smtClean="0"/>
              <a:t>“</a:t>
            </a:r>
            <a:r>
              <a:rPr sz="1600" i="1" dirty="0" smtClean="0"/>
              <a:t>Ueber die Anzahl der Primzahlen unter einer </a:t>
            </a:r>
            <a:endParaRPr lang="en-US" sz="1600" i="1" dirty="0" smtClean="0"/>
          </a:p>
          <a:p>
            <a:r>
              <a:rPr sz="1600" i="1" dirty="0" smtClean="0"/>
              <a:t>gegebenen Grösse</a:t>
            </a:r>
            <a:r>
              <a:rPr lang="en-US" sz="1600" i="1" dirty="0" smtClean="0"/>
              <a:t>.”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Ipotesi di </a:t>
            </a:r>
            <a:r>
              <a:rPr lang="it-IT" b="1" dirty="0" err="1" smtClean="0">
                <a:solidFill>
                  <a:srgbClr val="FF0000"/>
                </a:solidFill>
              </a:rPr>
              <a:t>Riemann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sz="4480" b="1" dirty="0" smtClean="0">
                <a:solidFill>
                  <a:srgbClr val="0000FF"/>
                </a:solidFill>
              </a:rPr>
              <a:t>L’ipotesi di </a:t>
            </a:r>
            <a:r>
              <a:rPr lang="it-IT" sz="4480" b="1" dirty="0" err="1" smtClean="0">
                <a:solidFill>
                  <a:srgbClr val="0000FF"/>
                </a:solidFill>
              </a:rPr>
              <a:t>Riemann</a:t>
            </a:r>
            <a:r>
              <a:rPr lang="it-IT" sz="4480" b="1" dirty="0" smtClean="0">
                <a:solidFill>
                  <a:srgbClr val="0000FF"/>
                </a:solidFill>
              </a:rPr>
              <a:t> è considerata da molti il più importante e difficile problema aperto nella matematica di oggi.</a:t>
            </a:r>
          </a:p>
          <a:p>
            <a:r>
              <a:rPr lang="it-IT" sz="4480" dirty="0" smtClean="0"/>
              <a:t>Citando </a:t>
            </a:r>
            <a:r>
              <a:rPr lang="it-IT" sz="448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Enrico </a:t>
            </a:r>
            <a:r>
              <a:rPr lang="it-IT" sz="448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Bombieri</a:t>
            </a:r>
            <a:r>
              <a:rPr lang="it-IT" sz="448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sz="4480" dirty="0" smtClean="0"/>
              <a:t>: </a:t>
            </a:r>
            <a:r>
              <a:rPr lang="it-IT" sz="5895" dirty="0" smtClean="0"/>
              <a:t>“il fallire dell’ipotesi di </a:t>
            </a:r>
            <a:r>
              <a:rPr lang="it-IT" sz="5895" dirty="0" err="1" smtClean="0"/>
              <a:t>Riemann</a:t>
            </a:r>
            <a:r>
              <a:rPr lang="it-IT" sz="5895" dirty="0" smtClean="0"/>
              <a:t> creerebbe un </a:t>
            </a:r>
            <a:r>
              <a:rPr lang="it-IT" sz="5895" b="1" i="1" dirty="0" smtClean="0">
                <a:solidFill>
                  <a:srgbClr val="660066"/>
                </a:solidFill>
              </a:rPr>
              <a:t>disastro</a:t>
            </a:r>
            <a:r>
              <a:rPr lang="it-IT" sz="5895" dirty="0" smtClean="0"/>
              <a:t>  nella distribuzione dei primi.”</a:t>
            </a:r>
          </a:p>
          <a:p>
            <a:r>
              <a:rPr lang="it-IT" sz="4480" b="1" dirty="0" smtClean="0">
                <a:solidFill>
                  <a:srgbClr val="008000"/>
                </a:solidFill>
              </a:rPr>
              <a:t>Un’altra caratteristica speciale dell’ipotesi di </a:t>
            </a:r>
            <a:r>
              <a:rPr lang="it-IT" sz="4480" b="1" dirty="0" err="1" smtClean="0">
                <a:solidFill>
                  <a:srgbClr val="008000"/>
                </a:solidFill>
              </a:rPr>
              <a:t>Riemann</a:t>
            </a:r>
            <a:r>
              <a:rPr lang="it-IT" sz="4480" b="1" dirty="0" smtClean="0">
                <a:solidFill>
                  <a:srgbClr val="008000"/>
                </a:solidFill>
              </a:rPr>
              <a:t> è il suo apparire da protagonista in aree scientifiche diverse tra loro (algebra, geometria, analisi, fisica </a:t>
            </a:r>
            <a:r>
              <a:rPr lang="it-IT" sz="4480" b="1" dirty="0" err="1" smtClean="0">
                <a:solidFill>
                  <a:srgbClr val="008000"/>
                </a:solidFill>
              </a:rPr>
              <a:t>…</a:t>
            </a:r>
            <a:r>
              <a:rPr lang="it-IT" sz="4480" b="1" dirty="0" smtClean="0">
                <a:solidFill>
                  <a:srgbClr val="008000"/>
                </a:solidFill>
              </a:rPr>
              <a:t>).</a:t>
            </a:r>
          </a:p>
          <a:p>
            <a:r>
              <a:rPr lang="it-IT" sz="4480" dirty="0" smtClean="0"/>
              <a:t>Infatti abbondano in matematica i risultati dimostrati supponendo valida l’ipotesi di </a:t>
            </a:r>
            <a:r>
              <a:rPr lang="it-IT" sz="4480" dirty="0" err="1" smtClean="0"/>
              <a:t>Riemann</a:t>
            </a:r>
            <a:r>
              <a:rPr lang="it-IT" sz="4480" dirty="0" smtClean="0"/>
              <a:t>.  Alcuni di essi sono stati dimostrati anche in altro modo, e quindi  sono effettivamente veri. Questo è  un punto a favore della validità dell’ipotesi di </a:t>
            </a:r>
            <a:r>
              <a:rPr lang="it-IT" sz="4480" dirty="0" err="1" smtClean="0"/>
              <a:t>Riemann</a:t>
            </a:r>
            <a:r>
              <a:rPr lang="it-IT" sz="4480" dirty="0" smtClean="0"/>
              <a:t>!   </a:t>
            </a:r>
          </a:p>
          <a:p>
            <a:r>
              <a:rPr lang="it-IT" sz="4480" dirty="0" smtClean="0"/>
              <a:t>Anche i dati sperimentali, molto abbondanti, confermano </a:t>
            </a:r>
            <a:r>
              <a:rPr lang="it-IT" sz="4480" b="1" i="1" dirty="0" smtClean="0">
                <a:solidFill>
                  <a:srgbClr val="008000"/>
                </a:solidFill>
              </a:rPr>
              <a:t>l’ipotesi di </a:t>
            </a:r>
            <a:r>
              <a:rPr lang="it-IT" sz="4480" b="1" i="1" dirty="0" err="1" smtClean="0">
                <a:solidFill>
                  <a:srgbClr val="008000"/>
                </a:solidFill>
              </a:rPr>
              <a:t>Riemann</a:t>
            </a:r>
            <a:r>
              <a:rPr lang="it-IT" sz="4480" b="1" i="1" dirty="0" smtClean="0">
                <a:solidFill>
                  <a:srgbClr val="008000"/>
                </a:solidFill>
              </a:rPr>
              <a:t>.</a:t>
            </a:r>
            <a:endParaRPr lang="it-IT" sz="4480" dirty="0" smtClean="0"/>
          </a:p>
          <a:p>
            <a:endParaRPr lang="it-IT" b="1" dirty="0" smtClean="0">
              <a:solidFill>
                <a:srgbClr val="008000"/>
              </a:solidFill>
            </a:endParaRPr>
          </a:p>
          <a:p>
            <a:endParaRPr lang="it-IT" b="1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it-IT" dirty="0" smtClean="0"/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Un’animazione di Gian Marco </a:t>
            </a:r>
            <a:r>
              <a:rPr lang="it-IT" sz="3200" b="1" dirty="0" err="1" smtClean="0"/>
              <a:t>Todesco</a:t>
            </a:r>
            <a:endParaRPr lang="it-IT" sz="3200" b="1" dirty="0"/>
          </a:p>
        </p:txBody>
      </p:sp>
      <p:pic>
        <p:nvPicPr>
          <p:cNvPr id="4" name="zeta.mpeg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8963" y="1600200"/>
            <a:ext cx="8066073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Numeri e numeri primi</a:t>
            </a:r>
            <a:endParaRPr lang="it-IT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sz="3636" b="1" i="1" dirty="0" smtClean="0">
                <a:solidFill>
                  <a:srgbClr val="0000FF"/>
                </a:solidFill>
              </a:rPr>
              <a:t>I numeri naturali (1,2,3, </a:t>
            </a:r>
            <a:r>
              <a:rPr lang="it-IT" sz="3636" b="1" i="1" dirty="0" err="1" smtClean="0">
                <a:solidFill>
                  <a:srgbClr val="0000FF"/>
                </a:solidFill>
              </a:rPr>
              <a:t>…</a:t>
            </a:r>
            <a:r>
              <a:rPr lang="it-IT" sz="3636" b="1" i="1" dirty="0" smtClean="0">
                <a:solidFill>
                  <a:srgbClr val="0000FF"/>
                </a:solidFill>
              </a:rPr>
              <a:t>) hanno un DNA fatto di numeri primi</a:t>
            </a:r>
            <a:r>
              <a:rPr lang="it-IT" b="1" i="1" dirty="0" smtClean="0">
                <a:solidFill>
                  <a:srgbClr val="008000"/>
                </a:solidFill>
              </a:rPr>
              <a:t>.</a:t>
            </a:r>
          </a:p>
          <a:p>
            <a:r>
              <a:rPr lang="it-IT" dirty="0" smtClean="0"/>
              <a:t>Un numero </a:t>
            </a:r>
            <a:r>
              <a:rPr lang="it-IT" dirty="0" smtClean="0">
                <a:solidFill>
                  <a:srgbClr val="FF0000"/>
                </a:solidFill>
              </a:rPr>
              <a:t>primo</a:t>
            </a:r>
            <a:r>
              <a:rPr lang="it-IT" dirty="0" smtClean="0"/>
              <a:t> è un numero divisibile solo per </a:t>
            </a:r>
            <a:r>
              <a:rPr lang="it-IT" dirty="0" err="1" smtClean="0"/>
              <a:t>1</a:t>
            </a:r>
            <a:r>
              <a:rPr lang="it-IT" dirty="0" smtClean="0"/>
              <a:t> e per se stesso. </a:t>
            </a:r>
          </a:p>
          <a:p>
            <a:r>
              <a:rPr lang="it-IT" dirty="0" smtClean="0"/>
              <a:t>Per esempio consideriamo i numeri naturali fino a 103:</a:t>
            </a:r>
          </a:p>
          <a:p>
            <a:r>
              <a:rPr lang="it-IT" sz="4571" dirty="0" err="1" smtClean="0"/>
              <a:t>1</a:t>
            </a:r>
            <a:r>
              <a:rPr lang="it-IT" sz="4571" dirty="0" smtClean="0"/>
              <a:t>  </a:t>
            </a:r>
            <a:r>
              <a:rPr lang="it-IT" sz="4571" b="1" dirty="0" err="1" smtClean="0">
                <a:solidFill>
                  <a:srgbClr val="FF0000"/>
                </a:solidFill>
              </a:rPr>
              <a:t>2</a:t>
            </a:r>
            <a:r>
              <a:rPr lang="it-IT" sz="4571" b="1" dirty="0" smtClean="0">
                <a:solidFill>
                  <a:srgbClr val="FF0000"/>
                </a:solidFill>
              </a:rPr>
              <a:t>  </a:t>
            </a:r>
            <a:r>
              <a:rPr lang="it-IT" sz="4571" b="1" dirty="0" err="1" smtClean="0">
                <a:solidFill>
                  <a:srgbClr val="FF0000"/>
                </a:solidFill>
              </a:rPr>
              <a:t>3</a:t>
            </a:r>
            <a:r>
              <a:rPr lang="it-IT" sz="4571" dirty="0" smtClean="0"/>
              <a:t> </a:t>
            </a:r>
            <a:r>
              <a:rPr lang="it-IT" sz="4571" dirty="0" err="1" smtClean="0"/>
              <a:t>4</a:t>
            </a:r>
            <a:r>
              <a:rPr lang="it-IT" sz="4571" dirty="0" smtClean="0"/>
              <a:t>  </a:t>
            </a:r>
            <a:r>
              <a:rPr lang="it-IT" sz="4571" b="1" dirty="0" err="1" smtClean="0">
                <a:solidFill>
                  <a:srgbClr val="FF0000"/>
                </a:solidFill>
              </a:rPr>
              <a:t>5</a:t>
            </a:r>
            <a:r>
              <a:rPr lang="it-IT" sz="4571" dirty="0" smtClean="0"/>
              <a:t>  </a:t>
            </a:r>
            <a:r>
              <a:rPr lang="it-IT" sz="4571" dirty="0" err="1" smtClean="0"/>
              <a:t>6</a:t>
            </a:r>
            <a:r>
              <a:rPr lang="it-IT" sz="4571" dirty="0" smtClean="0"/>
              <a:t> </a:t>
            </a:r>
            <a:r>
              <a:rPr lang="it-IT" sz="4571" b="1" dirty="0" err="1" smtClean="0">
                <a:solidFill>
                  <a:srgbClr val="FF0000"/>
                </a:solidFill>
              </a:rPr>
              <a:t>7</a:t>
            </a:r>
            <a:r>
              <a:rPr lang="it-IT" sz="4571" dirty="0" smtClean="0"/>
              <a:t> </a:t>
            </a:r>
            <a:r>
              <a:rPr lang="it-IT" sz="4571" dirty="0" err="1" smtClean="0"/>
              <a:t>8</a:t>
            </a:r>
            <a:r>
              <a:rPr lang="it-IT" sz="4571" dirty="0" smtClean="0"/>
              <a:t> </a:t>
            </a:r>
            <a:r>
              <a:rPr lang="it-IT" sz="4571" dirty="0" err="1" smtClean="0"/>
              <a:t>9</a:t>
            </a:r>
            <a:r>
              <a:rPr lang="it-IT" sz="4571" dirty="0" smtClean="0"/>
              <a:t> 10 </a:t>
            </a:r>
            <a:r>
              <a:rPr lang="it-IT" sz="4571" b="1" dirty="0" smtClean="0">
                <a:solidFill>
                  <a:srgbClr val="FF0000"/>
                </a:solidFill>
              </a:rPr>
              <a:t>11</a:t>
            </a:r>
            <a:r>
              <a:rPr lang="it-IT" sz="4571" dirty="0" smtClean="0"/>
              <a:t> 12 </a:t>
            </a:r>
            <a:r>
              <a:rPr lang="it-IT" sz="4571" b="1" dirty="0" smtClean="0">
                <a:solidFill>
                  <a:srgbClr val="FF0000"/>
                </a:solidFill>
              </a:rPr>
              <a:t>13</a:t>
            </a:r>
            <a:r>
              <a:rPr lang="it-IT" sz="4571" dirty="0" smtClean="0"/>
              <a:t> 14 15 16 </a:t>
            </a:r>
            <a:r>
              <a:rPr lang="it-IT" sz="4571" b="1" dirty="0" smtClean="0">
                <a:solidFill>
                  <a:srgbClr val="FF0000"/>
                </a:solidFill>
              </a:rPr>
              <a:t>17 </a:t>
            </a:r>
            <a:r>
              <a:rPr lang="it-IT" sz="4571" dirty="0" smtClean="0"/>
              <a:t>18 </a:t>
            </a:r>
            <a:r>
              <a:rPr lang="it-IT" sz="4571" b="1" dirty="0" smtClean="0">
                <a:solidFill>
                  <a:srgbClr val="FF0000"/>
                </a:solidFill>
              </a:rPr>
              <a:t>19</a:t>
            </a:r>
            <a:r>
              <a:rPr lang="it-IT" sz="4571" dirty="0" smtClean="0"/>
              <a:t> 20 21 22 </a:t>
            </a:r>
            <a:r>
              <a:rPr lang="it-IT" sz="4571" b="1" dirty="0" smtClean="0">
                <a:solidFill>
                  <a:srgbClr val="FF0000"/>
                </a:solidFill>
              </a:rPr>
              <a:t>23</a:t>
            </a:r>
            <a:r>
              <a:rPr lang="it-IT" sz="4571" dirty="0" smtClean="0"/>
              <a:t> 24 25 26 27 28 </a:t>
            </a:r>
            <a:r>
              <a:rPr lang="it-IT" sz="4571" b="1" dirty="0" smtClean="0">
                <a:solidFill>
                  <a:srgbClr val="FF0000"/>
                </a:solidFill>
              </a:rPr>
              <a:t>29</a:t>
            </a:r>
            <a:r>
              <a:rPr lang="it-IT" sz="4571" dirty="0" smtClean="0"/>
              <a:t> 30 </a:t>
            </a:r>
            <a:r>
              <a:rPr lang="it-IT" sz="4571" b="1" dirty="0" smtClean="0">
                <a:solidFill>
                  <a:srgbClr val="FF0000"/>
                </a:solidFill>
              </a:rPr>
              <a:t>31</a:t>
            </a:r>
            <a:r>
              <a:rPr lang="it-IT" sz="4571" dirty="0" smtClean="0"/>
              <a:t> 33 33 34 35 36 </a:t>
            </a:r>
            <a:r>
              <a:rPr lang="it-IT" sz="4571" b="1" dirty="0" smtClean="0">
                <a:solidFill>
                  <a:srgbClr val="FF0000"/>
                </a:solidFill>
              </a:rPr>
              <a:t>37</a:t>
            </a:r>
            <a:r>
              <a:rPr lang="it-IT" sz="4571" dirty="0" smtClean="0"/>
              <a:t> 38 39 40 </a:t>
            </a:r>
            <a:r>
              <a:rPr lang="it-IT" sz="4571" b="1" dirty="0" smtClean="0">
                <a:solidFill>
                  <a:srgbClr val="FF0000"/>
                </a:solidFill>
              </a:rPr>
              <a:t>41 </a:t>
            </a:r>
            <a:r>
              <a:rPr lang="it-IT" sz="4571" dirty="0" smtClean="0"/>
              <a:t>42 </a:t>
            </a:r>
            <a:r>
              <a:rPr lang="it-IT" sz="4571" b="1" dirty="0" smtClean="0">
                <a:solidFill>
                  <a:srgbClr val="FF0000"/>
                </a:solidFill>
              </a:rPr>
              <a:t>43 </a:t>
            </a:r>
            <a:r>
              <a:rPr lang="it-IT" sz="4571" dirty="0" smtClean="0"/>
              <a:t>44 45 46 </a:t>
            </a:r>
            <a:r>
              <a:rPr lang="it-IT" sz="4571" b="1" dirty="0" smtClean="0">
                <a:solidFill>
                  <a:srgbClr val="FF0000"/>
                </a:solidFill>
              </a:rPr>
              <a:t>47 </a:t>
            </a:r>
            <a:r>
              <a:rPr lang="it-IT" sz="4571" dirty="0" smtClean="0"/>
              <a:t>48 49 50 51 52 </a:t>
            </a:r>
            <a:r>
              <a:rPr lang="it-IT" sz="4571" b="1" dirty="0" smtClean="0">
                <a:solidFill>
                  <a:srgbClr val="FF0000"/>
                </a:solidFill>
              </a:rPr>
              <a:t>53 </a:t>
            </a:r>
            <a:r>
              <a:rPr lang="it-IT" sz="4571" dirty="0" smtClean="0"/>
              <a:t>54 55 56 57 58 </a:t>
            </a:r>
            <a:r>
              <a:rPr lang="it-IT" sz="4571" b="1" dirty="0" smtClean="0">
                <a:solidFill>
                  <a:srgbClr val="FF0000"/>
                </a:solidFill>
              </a:rPr>
              <a:t>59 </a:t>
            </a:r>
            <a:r>
              <a:rPr lang="it-IT" sz="4571" dirty="0" smtClean="0"/>
              <a:t>60 </a:t>
            </a:r>
            <a:r>
              <a:rPr lang="it-IT" sz="4571" b="1" dirty="0" smtClean="0">
                <a:solidFill>
                  <a:srgbClr val="FF0000"/>
                </a:solidFill>
              </a:rPr>
              <a:t>61</a:t>
            </a:r>
            <a:r>
              <a:rPr lang="it-IT" sz="4571" dirty="0" smtClean="0"/>
              <a:t> 62 63 64 65 66 </a:t>
            </a:r>
            <a:r>
              <a:rPr lang="it-IT" sz="4571" b="1" dirty="0" smtClean="0">
                <a:solidFill>
                  <a:srgbClr val="FF0000"/>
                </a:solidFill>
              </a:rPr>
              <a:t>67 </a:t>
            </a:r>
            <a:r>
              <a:rPr lang="it-IT" sz="4571" dirty="0" smtClean="0"/>
              <a:t>68 69 70 </a:t>
            </a:r>
            <a:r>
              <a:rPr lang="it-IT" sz="4571" b="1" dirty="0" smtClean="0">
                <a:solidFill>
                  <a:srgbClr val="FF0000"/>
                </a:solidFill>
              </a:rPr>
              <a:t>71 </a:t>
            </a:r>
            <a:r>
              <a:rPr lang="it-IT" sz="4571" dirty="0" smtClean="0"/>
              <a:t>72 </a:t>
            </a:r>
            <a:r>
              <a:rPr lang="it-IT" sz="4571" b="1" dirty="0" smtClean="0">
                <a:solidFill>
                  <a:srgbClr val="FF0000"/>
                </a:solidFill>
              </a:rPr>
              <a:t>73 </a:t>
            </a:r>
            <a:r>
              <a:rPr lang="it-IT" sz="4571" dirty="0" smtClean="0"/>
              <a:t>74 75 76 77 78 </a:t>
            </a:r>
            <a:r>
              <a:rPr lang="it-IT" sz="4571" b="1" dirty="0" smtClean="0">
                <a:solidFill>
                  <a:srgbClr val="FF0000"/>
                </a:solidFill>
              </a:rPr>
              <a:t>79</a:t>
            </a:r>
            <a:r>
              <a:rPr lang="it-IT" sz="4571" dirty="0" smtClean="0"/>
              <a:t> 80 81 82 </a:t>
            </a:r>
            <a:r>
              <a:rPr lang="it-IT" sz="4571" b="1" dirty="0" smtClean="0">
                <a:solidFill>
                  <a:srgbClr val="FF0000"/>
                </a:solidFill>
              </a:rPr>
              <a:t>83 </a:t>
            </a:r>
            <a:r>
              <a:rPr lang="it-IT" sz="4571" dirty="0" smtClean="0"/>
              <a:t>84 85 86 87 88 </a:t>
            </a:r>
            <a:r>
              <a:rPr lang="it-IT" sz="4571" b="1" dirty="0" smtClean="0">
                <a:solidFill>
                  <a:srgbClr val="FF0000"/>
                </a:solidFill>
              </a:rPr>
              <a:t>89 </a:t>
            </a:r>
            <a:r>
              <a:rPr lang="it-IT" sz="4571" dirty="0" smtClean="0"/>
              <a:t>90 91 92 93 94 95 96 </a:t>
            </a:r>
            <a:r>
              <a:rPr lang="it-IT" sz="4571" b="1" dirty="0" smtClean="0">
                <a:solidFill>
                  <a:srgbClr val="FF0000"/>
                </a:solidFill>
              </a:rPr>
              <a:t>97 </a:t>
            </a:r>
            <a:r>
              <a:rPr lang="it-IT" sz="4571" dirty="0" smtClean="0"/>
              <a:t>98 99 100 </a:t>
            </a:r>
            <a:r>
              <a:rPr lang="it-IT" sz="4571" b="1" dirty="0" smtClean="0">
                <a:solidFill>
                  <a:srgbClr val="FF0000"/>
                </a:solidFill>
              </a:rPr>
              <a:t>101 </a:t>
            </a:r>
            <a:r>
              <a:rPr lang="it-IT" sz="4571" dirty="0" smtClean="0"/>
              <a:t>102 </a:t>
            </a:r>
            <a:r>
              <a:rPr lang="it-IT" sz="4571" b="1" dirty="0" smtClean="0">
                <a:solidFill>
                  <a:srgbClr val="FF0000"/>
                </a:solidFill>
              </a:rPr>
              <a:t>103 </a:t>
            </a:r>
            <a:r>
              <a:rPr lang="it-IT" sz="4571" dirty="0" smtClean="0"/>
              <a:t> </a:t>
            </a:r>
            <a:r>
              <a:rPr lang="it-IT" sz="4571" b="1" dirty="0" smtClean="0">
                <a:solidFill>
                  <a:srgbClr val="FF0000"/>
                </a:solidFill>
              </a:rPr>
              <a:t>  </a:t>
            </a:r>
            <a:r>
              <a:rPr lang="it-IT" sz="4571" dirty="0" smtClean="0"/>
              <a:t>  </a:t>
            </a:r>
          </a:p>
          <a:p>
            <a:r>
              <a:rPr lang="it-IT" i="1" dirty="0" smtClean="0"/>
              <a:t>Solo i numeri in </a:t>
            </a:r>
            <a:r>
              <a:rPr lang="it-IT" i="1" dirty="0" smtClean="0">
                <a:solidFill>
                  <a:srgbClr val="FF0000"/>
                </a:solidFill>
              </a:rPr>
              <a:t>rosso</a:t>
            </a:r>
            <a:r>
              <a:rPr lang="it-IT" i="1" dirty="0" smtClean="0"/>
              <a:t> sono </a:t>
            </a:r>
            <a:r>
              <a:rPr lang="it-IT" i="1" dirty="0" smtClean="0">
                <a:solidFill>
                  <a:srgbClr val="FF0000"/>
                </a:solidFill>
              </a:rPr>
              <a:t>primi</a:t>
            </a:r>
            <a:r>
              <a:rPr lang="it-IT" i="1" dirty="0" smtClean="0"/>
              <a:t>. Osservate come la distribuzione </a:t>
            </a:r>
            <a:r>
              <a:rPr lang="it-IT" i="1" dirty="0" smtClean="0">
                <a:solidFill>
                  <a:srgbClr val="FF0000"/>
                </a:solidFill>
              </a:rPr>
              <a:t>rosso</a:t>
            </a:r>
            <a:r>
              <a:rPr lang="it-IT" i="1" dirty="0" smtClean="0"/>
              <a:t>-nero sembri casuale. </a:t>
            </a:r>
          </a:p>
          <a:p>
            <a:r>
              <a:rPr lang="it-IT" b="1" dirty="0" smtClean="0"/>
              <a:t>Teorema di FATTORIZZAZIONE: </a:t>
            </a:r>
            <a:r>
              <a:rPr lang="it-IT" sz="3636" b="1" dirty="0" smtClean="0">
                <a:solidFill>
                  <a:srgbClr val="0000FF"/>
                </a:solidFill>
              </a:rPr>
              <a:t>Ogni numero naturale maggiore di </a:t>
            </a:r>
            <a:r>
              <a:rPr lang="it-IT" sz="3636" b="1" dirty="0" err="1" smtClean="0">
                <a:solidFill>
                  <a:srgbClr val="0000FF"/>
                </a:solidFill>
              </a:rPr>
              <a:t>1</a:t>
            </a:r>
            <a:r>
              <a:rPr lang="it-IT" sz="3636" b="1" dirty="0" smtClean="0">
                <a:solidFill>
                  <a:srgbClr val="0000FF"/>
                </a:solidFill>
              </a:rPr>
              <a:t> si esprime come prodotto di numeri</a:t>
            </a:r>
            <a:r>
              <a:rPr lang="it-IT" sz="3636" b="1" dirty="0" smtClean="0">
                <a:solidFill>
                  <a:srgbClr val="008000"/>
                </a:solidFill>
              </a:rPr>
              <a:t> </a:t>
            </a:r>
            <a:r>
              <a:rPr lang="it-IT" sz="3636" b="1" dirty="0" smtClean="0">
                <a:solidFill>
                  <a:srgbClr val="FF0000"/>
                </a:solidFill>
              </a:rPr>
              <a:t>primi</a:t>
            </a:r>
            <a:r>
              <a:rPr lang="it-IT" sz="3636" b="1" dirty="0" smtClean="0">
                <a:solidFill>
                  <a:srgbClr val="008000"/>
                </a:solidFill>
              </a:rPr>
              <a:t>, </a:t>
            </a:r>
            <a:r>
              <a:rPr lang="it-IT" sz="3636" b="1" dirty="0" smtClean="0">
                <a:solidFill>
                  <a:srgbClr val="0000FF"/>
                </a:solidFill>
              </a:rPr>
              <a:t>in modo </a:t>
            </a:r>
            <a:r>
              <a:rPr lang="it-IT" sz="3636" b="1" i="1" dirty="0" smtClean="0">
                <a:solidFill>
                  <a:srgbClr val="0000FF"/>
                </a:solidFill>
              </a:rPr>
              <a:t>unico</a:t>
            </a:r>
            <a:r>
              <a:rPr lang="it-IT" sz="3636" b="1" dirty="0" smtClean="0">
                <a:solidFill>
                  <a:srgbClr val="0000FF"/>
                </a:solidFill>
              </a:rPr>
              <a:t> a meno dell’ordine. </a:t>
            </a:r>
            <a:r>
              <a:rPr lang="it-IT" sz="3636" dirty="0" smtClean="0">
                <a:solidFill>
                  <a:srgbClr val="0000FF"/>
                </a:solidFill>
              </a:rPr>
              <a:t>Per esempio</a:t>
            </a:r>
            <a:r>
              <a:rPr lang="it-IT" sz="3636" dirty="0" smtClean="0"/>
              <a:t> 40=</a:t>
            </a:r>
            <a:r>
              <a:rPr lang="it-IT" sz="3636" b="1" dirty="0" smtClean="0">
                <a:solidFill>
                  <a:srgbClr val="FF0000"/>
                </a:solidFill>
              </a:rPr>
              <a:t>2</a:t>
            </a:r>
            <a:r>
              <a:rPr lang="it-IT" sz="3636" dirty="0" smtClean="0"/>
              <a:t>×</a:t>
            </a:r>
            <a:r>
              <a:rPr lang="it-IT" sz="3636" b="1" dirty="0" smtClean="0">
                <a:solidFill>
                  <a:srgbClr val="FF0000"/>
                </a:solidFill>
              </a:rPr>
              <a:t>2</a:t>
            </a:r>
            <a:r>
              <a:rPr lang="it-IT" sz="3636" dirty="0" smtClean="0"/>
              <a:t>×</a:t>
            </a:r>
            <a:r>
              <a:rPr lang="it-IT" sz="3636" b="1" dirty="0" smtClean="0">
                <a:solidFill>
                  <a:srgbClr val="FF0000"/>
                </a:solidFill>
              </a:rPr>
              <a:t>2</a:t>
            </a:r>
            <a:r>
              <a:rPr lang="it-IT" sz="3636" dirty="0" smtClean="0"/>
              <a:t>×</a:t>
            </a:r>
            <a:r>
              <a:rPr lang="it-IT" sz="3636" b="1" dirty="0" smtClean="0">
                <a:solidFill>
                  <a:srgbClr val="FF0000"/>
                </a:solidFill>
              </a:rPr>
              <a:t>5.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4" name="Segnaposto contenuto 3" descr="M110_Lanoue.png"/>
          <p:cNvPicPr>
            <a:picLocks noGrp="1" noChangeAspect="1"/>
          </p:cNvPicPr>
          <p:nvPr>
            <p:ph idx="1"/>
          </p:nvPr>
        </p:nvPicPr>
        <p:blipFill>
          <a:blip r:embed="rId2"/>
          <a:srcRect l="-7895" r="-7895"/>
          <a:stretch>
            <a:fillRect/>
          </a:stretch>
        </p:blipFill>
        <p:spPr>
          <a:xfrm>
            <a:off x="-1406351" y="0"/>
            <a:ext cx="13044642" cy="71740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Congettura di Catalan (1844)=</a:t>
            </a:r>
            <a:br>
              <a:rPr lang="it-IT" dirty="0" smtClean="0"/>
            </a:br>
            <a:r>
              <a:rPr lang="it-IT" dirty="0" smtClean="0"/>
              <a:t>Teorema di Mihăilescu (2002)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smtClean="0"/>
              <a:t>Gli unici due numeri naturali consecutivi che sono potenze di numeri interi sono </a:t>
            </a:r>
          </a:p>
          <a:p>
            <a:r>
              <a:rPr lang="it-IT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it-IT" dirty="0" smtClean="0"/>
              <a:t>=2</a:t>
            </a:r>
            <a:r>
              <a:rPr lang="it-IT" baseline="30000" dirty="0" smtClean="0"/>
              <a:t>3</a:t>
            </a:r>
            <a:r>
              <a:rPr lang="it-IT" dirty="0" smtClean="0"/>
              <a:t>   </a:t>
            </a:r>
            <a:r>
              <a:rPr lang="it-IT" i="1" dirty="0" smtClean="0"/>
              <a:t>e</a:t>
            </a:r>
            <a:r>
              <a:rPr lang="it-IT" dirty="0" smtClean="0"/>
              <a:t>  </a:t>
            </a:r>
            <a:r>
              <a:rPr lang="it-IT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it-IT" dirty="0" smtClean="0"/>
              <a:t>=3</a:t>
            </a:r>
            <a:r>
              <a:rPr lang="it-IT" baseline="30000" dirty="0" smtClean="0"/>
              <a:t>2</a:t>
            </a:r>
            <a:endParaRPr lang="it-IT" dirty="0" smtClean="0"/>
          </a:p>
          <a:p>
            <a:endParaRPr lang="it-IT" dirty="0" smtClean="0"/>
          </a:p>
          <a:p>
            <a:r>
              <a:rPr lang="it-IT" i="1" dirty="0" smtClean="0"/>
              <a:t>escludendo la coppia (</a:t>
            </a:r>
            <a:r>
              <a:rPr lang="it-IT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0</a:t>
            </a:r>
            <a:r>
              <a:rPr lang="it-IT" i="1" dirty="0" smtClean="0"/>
              <a:t> ,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it-IT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  <a:r>
              <a:rPr lang="it-IT" i="1" dirty="0" smtClean="0"/>
              <a:t> ! </a:t>
            </a:r>
          </a:p>
          <a:p>
            <a:endParaRPr lang="it-IT" i="1" dirty="0" smtClean="0"/>
          </a:p>
          <a:p>
            <a:pPr>
              <a:buNone/>
            </a:pPr>
            <a:endParaRPr lang="it-IT" dirty="0" smtClean="0"/>
          </a:p>
        </p:txBody>
      </p:sp>
      <p:pic>
        <p:nvPicPr>
          <p:cNvPr id="4" name="Immagine 3" descr="225px-450px-Preda_Mihailescu_vor_Taf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3325" y="2905371"/>
            <a:ext cx="2860675" cy="3813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Congettura di Fermat (1637)=</a:t>
            </a:r>
            <a:br>
              <a:rPr lang="it-IT" sz="3200" dirty="0" smtClean="0"/>
            </a:br>
            <a:r>
              <a:rPr lang="it-IT" sz="3200" dirty="0" smtClean="0"/>
              <a:t>Teorema di Wiles (1995)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i="1" dirty="0" smtClean="0">
                <a:solidFill>
                  <a:srgbClr val="0000FF"/>
                </a:solidFill>
              </a:rPr>
              <a:t>Non esistono tre numeri interi  positivi</a:t>
            </a:r>
            <a:r>
              <a:rPr lang="it-IT" i="1" dirty="0" smtClean="0"/>
              <a:t>  a, b </a:t>
            </a:r>
            <a:r>
              <a:rPr lang="it-IT" i="1" dirty="0" smtClean="0">
                <a:solidFill>
                  <a:srgbClr val="0000FF"/>
                </a:solidFill>
              </a:rPr>
              <a:t>e</a:t>
            </a:r>
            <a:r>
              <a:rPr lang="it-IT" i="1" dirty="0" smtClean="0"/>
              <a:t> c </a:t>
            </a:r>
            <a:r>
              <a:rPr lang="it-IT" i="1" dirty="0" smtClean="0">
                <a:solidFill>
                  <a:srgbClr val="0000FF"/>
                </a:solidFill>
              </a:rPr>
              <a:t>tali che per qualche  n≥3 si abbia</a:t>
            </a:r>
          </a:p>
          <a:p>
            <a:r>
              <a:rPr lang="it-IT" i="1" dirty="0" smtClean="0"/>
              <a:t>                     </a:t>
            </a:r>
            <a:r>
              <a:rPr lang="it-IT" sz="4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it-IT" sz="4000" b="1" i="1" baseline="300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it-IT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+ </a:t>
            </a:r>
            <a:r>
              <a:rPr lang="it-IT" sz="4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r>
              <a:rPr lang="it-IT" sz="4000" b="1" i="1" baseline="300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it-IT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= </a:t>
            </a:r>
            <a:r>
              <a:rPr lang="it-IT" sz="4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it-IT" sz="4000" b="1" i="1" baseline="300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it-IT" sz="4000" i="1" baseline="30000" dirty="0" smtClean="0"/>
              <a:t>.</a:t>
            </a:r>
          </a:p>
          <a:p>
            <a:endParaRPr lang="it-IT" sz="4000" i="1" baseline="30000" dirty="0" smtClean="0"/>
          </a:p>
          <a:p>
            <a:r>
              <a:rPr lang="it-IT" sz="4000" baseline="30000" dirty="0" smtClean="0"/>
              <a:t>D’altra parte, se </a:t>
            </a:r>
            <a:r>
              <a:rPr lang="it-IT" sz="4000" i="1" baseline="30000" dirty="0" smtClean="0"/>
              <a:t>n=2</a:t>
            </a:r>
            <a:r>
              <a:rPr lang="it-IT" sz="4000" baseline="30000" dirty="0" smtClean="0"/>
              <a:t> ci sono </a:t>
            </a:r>
            <a:r>
              <a:rPr lang="it-IT" sz="4000" b="1" baseline="30000" dirty="0" smtClean="0"/>
              <a:t>infinite</a:t>
            </a:r>
            <a:r>
              <a:rPr lang="it-IT" sz="4000" baseline="30000" dirty="0" smtClean="0"/>
              <a:t> terne di interi </a:t>
            </a:r>
            <a:r>
              <a:rPr lang="it-IT" sz="4000" i="1" baseline="30000" dirty="0" smtClean="0"/>
              <a:t>a,</a:t>
            </a:r>
            <a:r>
              <a:rPr lang="it-IT" sz="4000" i="1" baseline="30000" dirty="0" err="1" smtClean="0"/>
              <a:t>b</a:t>
            </a:r>
            <a:r>
              <a:rPr lang="it-IT" sz="4000" i="1" baseline="30000" dirty="0" smtClean="0"/>
              <a:t>,</a:t>
            </a:r>
            <a:r>
              <a:rPr lang="it-IT" sz="4000" i="1" baseline="30000" dirty="0" err="1" smtClean="0"/>
              <a:t>c</a:t>
            </a:r>
            <a:r>
              <a:rPr lang="it-IT" sz="4000" i="1" baseline="30000" dirty="0" smtClean="0"/>
              <a:t>, </a:t>
            </a:r>
            <a:r>
              <a:rPr lang="it-IT" sz="4000" baseline="30000" dirty="0" smtClean="0"/>
              <a:t>dette </a:t>
            </a:r>
            <a:r>
              <a:rPr lang="it-IT" sz="4000" baseline="30000" dirty="0" smtClean="0">
                <a:solidFill>
                  <a:srgbClr val="008000"/>
                </a:solidFill>
              </a:rPr>
              <a:t>terne </a:t>
            </a:r>
            <a:r>
              <a:rPr lang="it-IT" sz="4000" i="1" baseline="30000" dirty="0" smtClean="0">
                <a:solidFill>
                  <a:srgbClr val="008000"/>
                </a:solidFill>
              </a:rPr>
              <a:t>PITAGORICHE </a:t>
            </a:r>
            <a:r>
              <a:rPr lang="it-IT" sz="4000" baseline="30000" dirty="0" smtClean="0"/>
              <a:t>per le quali</a:t>
            </a:r>
          </a:p>
          <a:p>
            <a:r>
              <a:rPr lang="it-IT" sz="4000" i="1" baseline="30000" dirty="0" smtClean="0"/>
              <a:t>                        </a:t>
            </a:r>
            <a:r>
              <a:rPr lang="it-IT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it-IT" sz="40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it-IT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+ </a:t>
            </a:r>
            <a:r>
              <a:rPr lang="it-IT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r>
              <a:rPr lang="it-IT" sz="40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it-IT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= </a:t>
            </a:r>
            <a:r>
              <a:rPr lang="it-IT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it-IT" sz="40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it-IT" sz="4000" baseline="30000" dirty="0" smtClean="0"/>
          </a:p>
          <a:p>
            <a:r>
              <a:rPr lang="it-IT" sz="2400" dirty="0" smtClean="0"/>
              <a:t>Per esempio</a:t>
            </a:r>
            <a:r>
              <a:rPr lang="it-IT" sz="2400" dirty="0" smtClean="0">
                <a:solidFill>
                  <a:srgbClr val="008000"/>
                </a:solidFill>
              </a:rPr>
              <a:t>: (</a:t>
            </a:r>
            <a:r>
              <a:rPr lang="it-IT" sz="2400" dirty="0" err="1" smtClean="0">
                <a:solidFill>
                  <a:srgbClr val="008000"/>
                </a:solidFill>
              </a:rPr>
              <a:t>3</a:t>
            </a:r>
            <a:r>
              <a:rPr lang="it-IT" sz="2400" dirty="0" smtClean="0">
                <a:solidFill>
                  <a:srgbClr val="008000"/>
                </a:solidFill>
              </a:rPr>
              <a:t>, </a:t>
            </a:r>
            <a:r>
              <a:rPr lang="it-IT" sz="2400" dirty="0" err="1" smtClean="0">
                <a:solidFill>
                  <a:srgbClr val="008000"/>
                </a:solidFill>
              </a:rPr>
              <a:t>4</a:t>
            </a:r>
            <a:r>
              <a:rPr lang="it-IT" sz="2400" dirty="0" smtClean="0">
                <a:solidFill>
                  <a:srgbClr val="008000"/>
                </a:solidFill>
              </a:rPr>
              <a:t>, </a:t>
            </a:r>
            <a:r>
              <a:rPr lang="it-IT" sz="2400" dirty="0" err="1" smtClean="0">
                <a:solidFill>
                  <a:srgbClr val="008000"/>
                </a:solidFill>
              </a:rPr>
              <a:t>5</a:t>
            </a:r>
            <a:r>
              <a:rPr lang="it-IT" sz="2400" dirty="0" smtClean="0">
                <a:solidFill>
                  <a:srgbClr val="008000"/>
                </a:solidFill>
              </a:rPr>
              <a:t>), (</a:t>
            </a:r>
            <a:r>
              <a:rPr lang="it-IT" sz="2400" dirty="0" err="1" smtClean="0">
                <a:solidFill>
                  <a:srgbClr val="008000"/>
                </a:solidFill>
              </a:rPr>
              <a:t>5</a:t>
            </a:r>
            <a:r>
              <a:rPr lang="it-IT" sz="2400" dirty="0" smtClean="0">
                <a:solidFill>
                  <a:srgbClr val="008000"/>
                </a:solidFill>
              </a:rPr>
              <a:t>, 12, 13), (7,24,25)</a:t>
            </a:r>
            <a:r>
              <a:rPr lang="it-IT" sz="2400" dirty="0" smtClean="0"/>
              <a:t>. </a:t>
            </a:r>
          </a:p>
          <a:p>
            <a:r>
              <a:rPr lang="it-IT" sz="2400" dirty="0" smtClean="0"/>
              <a:t>Esercizio: dimostrare che le terne Pitagoriche sono infinite.</a:t>
            </a:r>
          </a:p>
          <a:p>
            <a:endParaRPr lang="it-IT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3" grpId="2" build="p"/>
      <p:bldP spid="3" grpId="3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1</a:t>
            </a:r>
            <a:endParaRPr lang="it-IT" dirty="0"/>
          </a:p>
        </p:txBody>
      </p:sp>
      <p:pic>
        <p:nvPicPr>
          <p:cNvPr id="4" name="Segnaposto contenuto 3" descr="180px-Pierre_de_Fermat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1726" r="-71726"/>
          <a:stretch>
            <a:fillRect/>
          </a:stretch>
        </p:blipFill>
        <p:spPr>
          <a:xfrm>
            <a:off x="-1419078" y="138826"/>
            <a:ext cx="5526299" cy="3039252"/>
          </a:xfrm>
        </p:spPr>
      </p:pic>
      <p:pic>
        <p:nvPicPr>
          <p:cNvPr id="5" name="Immagine 4" descr="200px-Germa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7608" y="138826"/>
            <a:ext cx="2501442" cy="3039252"/>
          </a:xfrm>
          <a:prstGeom prst="rect">
            <a:avLst/>
          </a:prstGeom>
        </p:spPr>
      </p:pic>
      <p:pic>
        <p:nvPicPr>
          <p:cNvPr id="7" name="Immagine 6" descr="240px-Leonhard_Euler_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2599" y="138826"/>
            <a:ext cx="2431401" cy="3039252"/>
          </a:xfrm>
          <a:prstGeom prst="rect">
            <a:avLst/>
          </a:prstGeom>
        </p:spPr>
      </p:pic>
      <p:pic>
        <p:nvPicPr>
          <p:cNvPr id="8" name="Immagine 7" descr="andrewwil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1949" y="3676650"/>
            <a:ext cx="5200650" cy="318135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240255" y="3178078"/>
            <a:ext cx="8528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Fermat</a:t>
            </a:r>
            <a:r>
              <a:rPr lang="it-IT" sz="1600" dirty="0" smtClean="0"/>
              <a:t> </a:t>
            </a:r>
            <a:r>
              <a:rPr lang="it-IT" sz="1100" dirty="0" smtClean="0"/>
              <a:t>1601-1665</a:t>
            </a:r>
            <a:endParaRPr lang="it-IT" sz="11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187608" y="3178078"/>
            <a:ext cx="18000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Sophie</a:t>
            </a:r>
            <a:r>
              <a:rPr lang="it-IT" sz="1600" dirty="0" smtClean="0"/>
              <a:t> </a:t>
            </a:r>
            <a:r>
              <a:rPr lang="it-IT" sz="1600" dirty="0" err="1" smtClean="0"/>
              <a:t>Germain</a:t>
            </a:r>
            <a:r>
              <a:rPr lang="it-IT" sz="1600" dirty="0" smtClean="0"/>
              <a:t> </a:t>
            </a:r>
            <a:r>
              <a:rPr lang="it-IT" sz="1100" dirty="0" smtClean="0"/>
              <a:t>1775-1831 </a:t>
            </a:r>
            <a:endParaRPr lang="it-IT" sz="11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712599" y="3178078"/>
            <a:ext cx="6669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Eulern=3</a:t>
            </a:r>
            <a:endParaRPr lang="it-IT" sz="16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712599" y="6488668"/>
            <a:ext cx="761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Wiles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4" name="Segnaposto contenuto 3" descr="M110_Lanoue.png"/>
          <p:cNvPicPr>
            <a:picLocks noGrp="1" noChangeAspect="1"/>
          </p:cNvPicPr>
          <p:nvPr>
            <p:ph idx="1"/>
          </p:nvPr>
        </p:nvPicPr>
        <p:blipFill>
          <a:blip r:embed="rId2"/>
          <a:srcRect l="-7895" r="-7895"/>
          <a:stretch>
            <a:fillRect/>
          </a:stretch>
        </p:blipFill>
        <p:spPr>
          <a:xfrm>
            <a:off x="-1682449" y="0"/>
            <a:ext cx="13044642" cy="71740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Numeri primi minori di 400</a:t>
            </a:r>
            <a:endParaRPr lang="it-I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Segnaposto contenuto 3" descr="400px-Prime_num_le_400.png"/>
          <p:cNvPicPr>
            <a:picLocks noGrp="1" noChangeAspect="1"/>
          </p:cNvPicPr>
          <p:nvPr>
            <p:ph idx="1"/>
          </p:nvPr>
        </p:nvPicPr>
        <p:blipFill>
          <a:blip r:embed="rId2"/>
          <a:srcRect t="-199982" b="-199982"/>
          <a:stretch>
            <a:fillRect/>
          </a:stretch>
        </p:blipFill>
        <p:spPr>
          <a:xfrm>
            <a:off x="592667" y="1312332"/>
            <a:ext cx="8229600" cy="4525963"/>
          </a:xfrm>
        </p:spPr>
      </p:pic>
      <p:sp>
        <p:nvSpPr>
          <p:cNvPr id="5" name="CasellaDiTesto 4"/>
          <p:cNvSpPr txBox="1"/>
          <p:nvPr/>
        </p:nvSpPr>
        <p:spPr>
          <a:xfrm>
            <a:off x="457200" y="5427780"/>
            <a:ext cx="86817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La distribuzione dei primi  sembra non seguire nessuna regola evidente. Questo è uno dei fenomeni  più  affascinanti della matematica. </a:t>
            </a:r>
            <a:endParaRPr lang="it-IT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 numeri primi sono </a:t>
            </a:r>
            <a:r>
              <a:rPr lang="it-IT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infiniti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sz="2400" dirty="0" smtClean="0"/>
              <a:t>Detto altrimenti (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Euclide</a:t>
            </a:r>
            <a:r>
              <a:rPr lang="it-IT" sz="2400" dirty="0" smtClean="0"/>
              <a:t>):</a:t>
            </a:r>
            <a:r>
              <a:rPr lang="it-IT" dirty="0" smtClean="0"/>
              <a:t> </a:t>
            </a:r>
            <a:r>
              <a:rPr lang="it-IT" sz="2800" b="1" dirty="0" smtClean="0">
                <a:solidFill>
                  <a:srgbClr val="0000FF"/>
                </a:solidFill>
              </a:rPr>
              <a:t>Data una quantità arbitraria di numeri primi esiste un numero primo diverso da questi.</a:t>
            </a:r>
          </a:p>
          <a:p>
            <a:r>
              <a:rPr lang="it-IT" sz="2400" dirty="0" smtClean="0"/>
              <a:t>Dimostrazione (</a:t>
            </a:r>
            <a:r>
              <a:rPr lang="it-IT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Euclide</a:t>
            </a:r>
            <a:r>
              <a:rPr lang="it-IT" sz="2400" dirty="0" smtClean="0"/>
              <a:t>):       </a:t>
            </a:r>
            <a:r>
              <a:rPr lang="it-IT" sz="2800" dirty="0" smtClean="0"/>
              <a:t>Sia </a:t>
            </a:r>
            <a:r>
              <a:rPr lang="it-IT" sz="2800" b="1" i="1" dirty="0" err="1" smtClean="0">
                <a:solidFill>
                  <a:srgbClr val="FF0000"/>
                </a:solidFill>
              </a:rPr>
              <a:t>N</a:t>
            </a:r>
            <a:r>
              <a:rPr lang="it-IT" sz="2800" dirty="0" smtClean="0"/>
              <a:t> il prodotto </a:t>
            </a:r>
            <a:r>
              <a:rPr lang="it-IT" sz="2800" dirty="0" smtClean="0"/>
              <a:t>di tutti i </a:t>
            </a:r>
            <a:r>
              <a:rPr lang="it-IT" sz="2800" dirty="0" smtClean="0"/>
              <a:t>numeri primi dati e consideriamo il numero  </a:t>
            </a:r>
            <a:r>
              <a:rPr lang="it-IT" sz="2800" b="1" i="1" dirty="0" err="1" smtClean="0">
                <a:solidFill>
                  <a:srgbClr val="FF0000"/>
                </a:solidFill>
              </a:rPr>
              <a:t>N</a:t>
            </a:r>
            <a:r>
              <a:rPr lang="it-IT" sz="2800" dirty="0" smtClean="0"/>
              <a:t> </a:t>
            </a:r>
            <a:r>
              <a:rPr lang="it-IT" sz="2800" b="1" i="1" dirty="0" smtClean="0">
                <a:solidFill>
                  <a:srgbClr val="FF0000"/>
                </a:solidFill>
              </a:rPr>
              <a:t>+1</a:t>
            </a:r>
            <a:r>
              <a:rPr lang="it-IT" sz="2800" dirty="0" smtClean="0"/>
              <a:t>. Ora, </a:t>
            </a:r>
            <a:r>
              <a:rPr lang="it-IT" sz="2800" b="1" i="1" dirty="0" err="1" smtClean="0">
                <a:solidFill>
                  <a:srgbClr val="FF0000"/>
                </a:solidFill>
              </a:rPr>
              <a:t>N</a:t>
            </a:r>
            <a:r>
              <a:rPr lang="it-IT" sz="2800" dirty="0" smtClean="0"/>
              <a:t> </a:t>
            </a:r>
            <a:r>
              <a:rPr lang="it-IT" sz="2800" b="1" i="1" dirty="0" smtClean="0">
                <a:solidFill>
                  <a:srgbClr val="FF0000"/>
                </a:solidFill>
              </a:rPr>
              <a:t>+1</a:t>
            </a:r>
            <a:r>
              <a:rPr lang="it-IT" sz="2800" dirty="0" smtClean="0"/>
              <a:t> diviso per uno qualsiasi dei primi dati dà resto  </a:t>
            </a:r>
            <a:r>
              <a:rPr lang="it-IT" sz="2800" b="1" i="1" dirty="0" err="1" smtClean="0">
                <a:solidFill>
                  <a:srgbClr val="FF0000"/>
                </a:solidFill>
              </a:rPr>
              <a:t>1</a:t>
            </a:r>
            <a:r>
              <a:rPr lang="it-IT" sz="2800" dirty="0" smtClean="0"/>
              <a:t>, e quindi non è divisibile per nessuno di essi.  </a:t>
            </a:r>
          </a:p>
          <a:p>
            <a:r>
              <a:rPr lang="it-IT" sz="2800" dirty="0" smtClean="0"/>
              <a:t>Però per il Teorema di Fattorizzazione il numero  </a:t>
            </a:r>
            <a:r>
              <a:rPr lang="it-IT" sz="2800" b="1" i="1" dirty="0" err="1" smtClean="0">
                <a:solidFill>
                  <a:srgbClr val="FF0000"/>
                </a:solidFill>
              </a:rPr>
              <a:t>N</a:t>
            </a:r>
            <a:r>
              <a:rPr lang="it-IT" sz="2800" dirty="0" smtClean="0"/>
              <a:t> </a:t>
            </a:r>
            <a:r>
              <a:rPr lang="it-IT" sz="2800" b="1" i="1" dirty="0" smtClean="0">
                <a:solidFill>
                  <a:srgbClr val="FF0000"/>
                </a:solidFill>
              </a:rPr>
              <a:t>+1</a:t>
            </a:r>
            <a:r>
              <a:rPr lang="it-IT" sz="2800" dirty="0" smtClean="0"/>
              <a:t> è  esprimibile come  prodotto di primi,  che quindi sono diversi da quelli dati all’inizio. </a:t>
            </a:r>
            <a:r>
              <a:rPr lang="it-IT" sz="2800" b="1" i="1" dirty="0" smtClean="0">
                <a:solidFill>
                  <a:srgbClr val="008000"/>
                </a:solidFill>
              </a:rPr>
              <a:t>QED </a:t>
            </a:r>
            <a:endParaRPr lang="it-IT" sz="2800" dirty="0" smtClean="0"/>
          </a:p>
          <a:p>
            <a:endParaRPr lang="it-IT" sz="2800" dirty="0" smtClean="0"/>
          </a:p>
          <a:p>
            <a:r>
              <a:rPr lang="it-IT" sz="2595" dirty="0" smtClean="0"/>
              <a:t>Osservate come </a:t>
            </a:r>
            <a:r>
              <a:rPr lang="it-IT" sz="2595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Euclide</a:t>
            </a:r>
            <a:r>
              <a:rPr lang="it-IT" sz="2595" dirty="0" smtClean="0"/>
              <a:t> evita di usare la parola </a:t>
            </a:r>
            <a:r>
              <a:rPr lang="it-IT" sz="2595" b="1" i="1" dirty="0" smtClean="0">
                <a:solidFill>
                  <a:srgbClr val="FF0000"/>
                </a:solidFill>
              </a:rPr>
              <a:t>INFINITO</a:t>
            </a:r>
            <a:r>
              <a:rPr lang="it-IT" sz="2595" b="1" i="1" dirty="0" smtClean="0">
                <a:solidFill>
                  <a:srgbClr val="660066"/>
                </a:solidFill>
              </a:rPr>
              <a:t> </a:t>
            </a:r>
            <a:r>
              <a:rPr lang="it-IT" sz="2595" dirty="0" smtClean="0"/>
              <a:t>che all’epoca (300 a.C. circa) era tabù.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Numeri primi gemelli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Due numeri primi si dicono </a:t>
            </a:r>
            <a:r>
              <a:rPr lang="it-IT" b="1" i="1" dirty="0" smtClean="0">
                <a:solidFill>
                  <a:srgbClr val="FF0000"/>
                </a:solidFill>
              </a:rPr>
              <a:t>gemelli</a:t>
            </a:r>
            <a:r>
              <a:rPr lang="it-IT" dirty="0" smtClean="0"/>
              <a:t> se sono “vicini il più possibile”, ossia se la loro differenza è  uguale a </a:t>
            </a:r>
            <a:r>
              <a:rPr lang="it-IT" dirty="0" err="1" smtClean="0"/>
              <a:t>2</a:t>
            </a:r>
            <a:r>
              <a:rPr lang="it-IT" dirty="0" smtClean="0"/>
              <a:t>: </a:t>
            </a:r>
          </a:p>
          <a:p>
            <a:r>
              <a:rPr lang="it-IT" dirty="0" smtClean="0"/>
              <a:t>Esempi di primi gemelli sono</a:t>
            </a:r>
          </a:p>
          <a:p>
            <a:r>
              <a:rPr lang="it-IT" sz="3892" b="1" i="1" dirty="0" smtClean="0">
                <a:solidFill>
                  <a:srgbClr val="FF0000"/>
                </a:solidFill>
              </a:rPr>
              <a:t>(11,13); (17,19); (29,31);</a:t>
            </a:r>
            <a:r>
              <a:rPr lang="it-IT" sz="3892" b="1" i="1" dirty="0" smtClean="0">
                <a:solidFill>
                  <a:srgbClr val="FF0000"/>
                </a:solidFill>
              </a:rPr>
              <a:t> </a:t>
            </a:r>
            <a:r>
              <a:rPr lang="it-IT" sz="3892" b="1" i="1" dirty="0" err="1" smtClean="0">
                <a:solidFill>
                  <a:srgbClr val="FF0000"/>
                </a:solidFill>
              </a:rPr>
              <a:t>…</a:t>
            </a:r>
            <a:r>
              <a:rPr lang="it-IT" sz="3892" b="1" i="1" dirty="0" smtClean="0">
                <a:solidFill>
                  <a:srgbClr val="FF0000"/>
                </a:solidFill>
              </a:rPr>
              <a:t> ;(</a:t>
            </a:r>
            <a:r>
              <a:rPr lang="it-IT" sz="3892" b="1" i="1" dirty="0" smtClean="0">
                <a:solidFill>
                  <a:srgbClr val="FF0000"/>
                </a:solidFill>
              </a:rPr>
              <a:t>101,103)</a:t>
            </a:r>
            <a:r>
              <a:rPr lang="it-IT" sz="3892" b="1" i="1" dirty="0" smtClean="0">
                <a:solidFill>
                  <a:srgbClr val="FF0000"/>
                </a:solidFill>
              </a:rPr>
              <a:t>; </a:t>
            </a:r>
            <a:r>
              <a:rPr lang="it-IT" sz="3892" b="1" i="1" dirty="0" err="1" smtClean="0">
                <a:solidFill>
                  <a:srgbClr val="FF0000"/>
                </a:solidFill>
              </a:rPr>
              <a:t>…</a:t>
            </a:r>
            <a:r>
              <a:rPr lang="it-IT" sz="3892" b="1" i="1" dirty="0" smtClean="0">
                <a:solidFill>
                  <a:srgbClr val="FF0000"/>
                </a:solidFill>
              </a:rPr>
              <a:t> ;(</a:t>
            </a:r>
            <a:r>
              <a:rPr lang="it-IT" sz="3892" b="1" i="1" dirty="0" smtClean="0">
                <a:solidFill>
                  <a:srgbClr val="FF0000"/>
                </a:solidFill>
              </a:rPr>
              <a:t>1997, 1999)</a:t>
            </a:r>
            <a:r>
              <a:rPr lang="it-IT" sz="3892" b="1" i="1" dirty="0" smtClean="0">
                <a:solidFill>
                  <a:srgbClr val="FF0000"/>
                </a:solidFill>
              </a:rPr>
              <a:t>; </a:t>
            </a:r>
            <a:r>
              <a:rPr lang="it-IT" sz="3892" b="1" i="1" dirty="0" err="1" smtClean="0">
                <a:solidFill>
                  <a:srgbClr val="FF0000"/>
                </a:solidFill>
              </a:rPr>
              <a:t>…</a:t>
            </a:r>
            <a:r>
              <a:rPr lang="it-IT" sz="3892" b="1" i="1" dirty="0" smtClean="0">
                <a:solidFill>
                  <a:srgbClr val="FF0000"/>
                </a:solidFill>
              </a:rPr>
              <a:t> ;(</a:t>
            </a:r>
            <a:r>
              <a:rPr lang="it-IT" sz="3892" b="1" i="1" dirty="0" smtClean="0">
                <a:solidFill>
                  <a:srgbClr val="FF0000"/>
                </a:solidFill>
              </a:rPr>
              <a:t>10139, 10141) </a:t>
            </a:r>
            <a:endParaRPr lang="it-IT" dirty="0" smtClean="0"/>
          </a:p>
          <a:p>
            <a:r>
              <a:rPr lang="it-IT" dirty="0" smtClean="0"/>
              <a:t>Domanda:  </a:t>
            </a:r>
          </a:p>
          <a:p>
            <a:r>
              <a:rPr lang="it-IT" b="1" i="1" dirty="0" smtClean="0">
                <a:solidFill>
                  <a:srgbClr val="0000FF"/>
                </a:solidFill>
              </a:rPr>
              <a:t>Le coppie di primi gemelli sono infinite?</a:t>
            </a:r>
          </a:p>
          <a:p>
            <a:r>
              <a:rPr lang="it-IT" dirty="0" smtClean="0"/>
              <a:t>Non si sa! Ma i matematici lo ipotizzano da secoli.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mtClean="0"/>
              <a:t>Il romanzo vincitore </a:t>
            </a:r>
            <a:r>
              <a:rPr lang="it-IT" dirty="0" smtClean="0"/>
              <a:t>dei Premi  letterari </a:t>
            </a:r>
            <a:br>
              <a:rPr lang="it-IT" dirty="0" smtClean="0"/>
            </a:br>
            <a:r>
              <a:rPr lang="it-IT" dirty="0" smtClean="0"/>
              <a:t>Strega e Campiello 2008</a:t>
            </a:r>
            <a:endParaRPr lang="it-IT" dirty="0"/>
          </a:p>
        </p:txBody>
      </p:sp>
      <p:pic>
        <p:nvPicPr>
          <p:cNvPr id="4" name="Segnaposto contenuto 3" descr="copj1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9101" r="-89101"/>
          <a:stretch>
            <a:fillRect/>
          </a:stretch>
        </p:blipFill>
        <p:spPr>
          <a:xfrm>
            <a:off x="466337" y="1874291"/>
            <a:ext cx="82296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00FF"/>
                </a:solidFill>
              </a:rPr>
              <a:t>La congettura di </a:t>
            </a:r>
            <a:r>
              <a:rPr lang="it-IT" dirty="0" err="1" smtClean="0">
                <a:solidFill>
                  <a:srgbClr val="0000FF"/>
                </a:solidFill>
              </a:rPr>
              <a:t>Goldbach</a:t>
            </a:r>
            <a:r>
              <a:rPr lang="it-IT" dirty="0" smtClean="0">
                <a:solidFill>
                  <a:srgbClr val="0000FF"/>
                </a:solidFill>
              </a:rPr>
              <a:t> </a:t>
            </a:r>
            <a:r>
              <a:rPr lang="it-IT" dirty="0" smtClean="0"/>
              <a:t>(1742)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4=2+2,    6=3+3,    8=5+3,      10=5+5,     12=7</a:t>
            </a:r>
            <a:r>
              <a:rPr lang="it-IT" smtClean="0"/>
              <a:t>+5,  14</a:t>
            </a:r>
            <a:r>
              <a:rPr lang="it-IT" dirty="0" smtClean="0"/>
              <a:t>=7+7</a:t>
            </a:r>
            <a:r>
              <a:rPr lang="it-IT" smtClean="0"/>
              <a:t>,     </a:t>
            </a:r>
          </a:p>
          <a:p>
            <a:r>
              <a:rPr lang="it-IT" smtClean="0"/>
              <a:t>20</a:t>
            </a:r>
            <a:r>
              <a:rPr lang="it-IT" dirty="0" smtClean="0"/>
              <a:t>=17+3,    100=47+53</a:t>
            </a:r>
            <a:r>
              <a:rPr lang="it-IT" smtClean="0"/>
              <a:t>,    1000 </a:t>
            </a:r>
            <a:r>
              <a:rPr lang="it-IT" dirty="0" smtClean="0"/>
              <a:t>=997+3</a:t>
            </a:r>
          </a:p>
          <a:p>
            <a:r>
              <a:rPr lang="it-IT" sz="4400" i="1" dirty="0" smtClean="0">
                <a:solidFill>
                  <a:srgbClr val="0000FF"/>
                </a:solidFill>
              </a:rPr>
              <a:t>Ogni numero pari, ad eccezione del numero </a:t>
            </a:r>
            <a:r>
              <a:rPr lang="it-IT" sz="4400" i="1" dirty="0" err="1" smtClean="0">
                <a:solidFill>
                  <a:srgbClr val="0000FF"/>
                </a:solidFill>
              </a:rPr>
              <a:t>2</a:t>
            </a:r>
            <a:r>
              <a:rPr lang="it-IT" sz="4400" dirty="0" smtClean="0">
                <a:solidFill>
                  <a:srgbClr val="0000FF"/>
                </a:solidFill>
              </a:rPr>
              <a:t>,</a:t>
            </a:r>
            <a:r>
              <a:rPr lang="it-IT" sz="4400" i="1" dirty="0" smtClean="0">
                <a:solidFill>
                  <a:srgbClr val="0000FF"/>
                </a:solidFill>
              </a:rPr>
              <a:t> è esprimibile come la somma di due numeri primi.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VERO o FALSO?</a:t>
            </a:r>
          </a:p>
          <a:p>
            <a:endParaRPr lang="it-IT" dirty="0" smtClean="0">
              <a:solidFill>
                <a:srgbClr val="0000FF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endParaRPr lang="it-IT" dirty="0" smtClean="0"/>
          </a:p>
          <a:p>
            <a:r>
              <a:rPr lang="it-IT" sz="6000" dirty="0" smtClean="0"/>
              <a:t>Osservazione: </a:t>
            </a:r>
            <a:r>
              <a:rPr lang="it-IT" sz="6000" b="1" dirty="0" smtClean="0"/>
              <a:t>La somma di due numeri primi diversi da </a:t>
            </a:r>
            <a:r>
              <a:rPr lang="it-IT" sz="6000" b="1" dirty="0" err="1" smtClean="0"/>
              <a:t>2</a:t>
            </a:r>
            <a:r>
              <a:rPr lang="it-IT" sz="6000" b="1" dirty="0" smtClean="0"/>
              <a:t> è sempre pari.</a:t>
            </a:r>
            <a:r>
              <a:rPr lang="it-IT" sz="6000" dirty="0" smtClean="0"/>
              <a:t>  </a:t>
            </a:r>
          </a:p>
          <a:p>
            <a:r>
              <a:rPr lang="it-IT" sz="6000" dirty="0" smtClean="0"/>
              <a:t>Questo però </a:t>
            </a:r>
            <a:r>
              <a:rPr lang="it-IT" sz="6000" b="1" dirty="0" smtClean="0">
                <a:solidFill>
                  <a:srgbClr val="FF0000"/>
                </a:solidFill>
              </a:rPr>
              <a:t>non</a:t>
            </a:r>
            <a:r>
              <a:rPr lang="it-IT" sz="6000" b="1" dirty="0" smtClean="0"/>
              <a:t> </a:t>
            </a:r>
            <a:r>
              <a:rPr lang="it-IT" sz="6000" dirty="0" smtClean="0"/>
              <a:t>dimostra la congettura di </a:t>
            </a:r>
            <a:r>
              <a:rPr lang="it-IT" sz="6000" dirty="0" err="1" smtClean="0"/>
              <a:t>Goldbach</a:t>
            </a:r>
            <a:r>
              <a:rPr lang="it-IT" sz="6000" dirty="0" smtClean="0"/>
              <a:t>. Dimostra solo che esistono infiniti numeri pari che la soddisfano!</a:t>
            </a:r>
          </a:p>
          <a:p>
            <a:endParaRPr lang="it-IT" dirty="0" smtClean="0"/>
          </a:p>
          <a:p>
            <a:r>
              <a:rPr lang="it-IT" sz="4324" dirty="0" smtClean="0"/>
              <a:t> </a:t>
            </a:r>
            <a:r>
              <a:rPr lang="it-IT" sz="6737" dirty="0" smtClean="0">
                <a:solidFill>
                  <a:srgbClr val="0000FF"/>
                </a:solidFill>
              </a:rPr>
              <a:t>La congettura di </a:t>
            </a:r>
            <a:r>
              <a:rPr lang="it-IT" sz="6737" dirty="0" err="1" smtClean="0">
                <a:solidFill>
                  <a:srgbClr val="0000FF"/>
                </a:solidFill>
              </a:rPr>
              <a:t>Goldbach</a:t>
            </a:r>
            <a:r>
              <a:rPr lang="it-IT" sz="6737" dirty="0" smtClean="0">
                <a:solidFill>
                  <a:srgbClr val="0000FF"/>
                </a:solidFill>
              </a:rPr>
              <a:t>   è  ancora APERTA. </a:t>
            </a:r>
          </a:p>
          <a:p>
            <a:pPr>
              <a:buNone/>
            </a:pPr>
            <a:endParaRPr lang="it-IT" sz="4324" dirty="0" smtClean="0"/>
          </a:p>
          <a:p>
            <a:r>
              <a:rPr lang="it-IT" sz="4500" i="1" dirty="0" smtClean="0"/>
              <a:t>Nonostante tanti tentativi e numerose dimostrazioni sbagliate</a:t>
            </a:r>
            <a:r>
              <a:rPr lang="it-IT" sz="4211" i="1" dirty="0" smtClean="0"/>
              <a:t>!</a:t>
            </a:r>
          </a:p>
          <a:p>
            <a:endParaRPr lang="it-IT" sz="3027" i="1" dirty="0" smtClean="0"/>
          </a:p>
          <a:p>
            <a:r>
              <a:rPr lang="it-IT" sz="5895" dirty="0" smtClean="0">
                <a:solidFill>
                  <a:srgbClr val="008000"/>
                </a:solidFill>
              </a:rPr>
              <a:t>La congettura è stata verificata per numeri grandissimi, contenenti fino a 20 cifre.</a:t>
            </a:r>
          </a:p>
          <a:p>
            <a:endParaRPr lang="it-IT" sz="3027" i="1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0000FF"/>
                </a:solidFill>
              </a:rPr>
              <a:t>Un romanzo sulla congettura di </a:t>
            </a:r>
            <a:r>
              <a:rPr lang="it-IT" sz="2800" b="1" dirty="0" err="1" smtClean="0">
                <a:solidFill>
                  <a:srgbClr val="0000FF"/>
                </a:solidFill>
              </a:rPr>
              <a:t>Goldbach</a:t>
            </a:r>
            <a:r>
              <a:rPr lang="it-IT" sz="2800" b="1" dirty="0" smtClean="0">
                <a:solidFill>
                  <a:srgbClr val="0000FF"/>
                </a:solidFill>
              </a:rPr>
              <a:t> e la professione di matematico</a:t>
            </a:r>
            <a:endParaRPr lang="it-IT" sz="2800" b="1" dirty="0">
              <a:solidFill>
                <a:srgbClr val="0000FF"/>
              </a:solidFill>
            </a:endParaRPr>
          </a:p>
        </p:txBody>
      </p:sp>
      <p:pic>
        <p:nvPicPr>
          <p:cNvPr id="5" name="Segnaposto contenuto 4" descr="Petros.gif"/>
          <p:cNvPicPr>
            <a:picLocks noGrp="1" noChangeAspect="1"/>
          </p:cNvPicPr>
          <p:nvPr>
            <p:ph idx="1"/>
          </p:nvPr>
        </p:nvPicPr>
        <p:blipFill>
          <a:blip r:embed="rId2"/>
          <a:srcRect l="-84269" r="-84269"/>
          <a:stretch>
            <a:fillRect/>
          </a:stretch>
        </p:blipFill>
        <p:spPr>
          <a:xfrm>
            <a:off x="-2157373" y="1600200"/>
            <a:ext cx="8229600" cy="4525963"/>
          </a:xfrm>
        </p:spPr>
      </p:pic>
      <p:pic>
        <p:nvPicPr>
          <p:cNvPr id="4" name="Immagine 3" descr="copj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1999" y="1600199"/>
            <a:ext cx="2938937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1568</Words>
  <Application>Microsoft Macintosh PowerPoint</Application>
  <PresentationFormat>Presentazione su schermo (4:3)</PresentationFormat>
  <Paragraphs>121</Paragraphs>
  <Slides>24</Slides>
  <Notes>0</Notes>
  <HiddenSlides>0</HiddenSlides>
  <MMClips>1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GEOGRAFIA DEI NUMERI</vt:lpstr>
      <vt:lpstr>Numeri e numeri primi</vt:lpstr>
      <vt:lpstr>Numeri primi minori di 400</vt:lpstr>
      <vt:lpstr>I numeri primi sono infiniti</vt:lpstr>
      <vt:lpstr>Numeri primi gemelli</vt:lpstr>
      <vt:lpstr>Il romanzo vincitore dei Premi  letterari  Strega e Campiello 2008</vt:lpstr>
      <vt:lpstr>La congettura di Goldbach (1742)</vt:lpstr>
      <vt:lpstr>Diapositiva 8</vt:lpstr>
      <vt:lpstr>Un romanzo sulla congettura di Goldbach e la professione di matematico</vt:lpstr>
      <vt:lpstr>I numeri primi sono infiniti ma si diradano crescendo. </vt:lpstr>
      <vt:lpstr>Teorema dei Numeri Primi: </vt:lpstr>
      <vt:lpstr>Carl Friedrich Gauss (1777-1855)</vt:lpstr>
      <vt:lpstr>Funzione zeta di Riemann  (1859)</vt:lpstr>
      <vt:lpstr>Leonhard Euler (1707-1783)</vt:lpstr>
      <vt:lpstr>Funzione zeta e distribuzione dei primi</vt:lpstr>
      <vt:lpstr>I valori assoluti della funzione zeta di Riemann</vt:lpstr>
      <vt:lpstr>Bernhard Riemann (1826-1866)</vt:lpstr>
      <vt:lpstr>Ipotesi di Riemann</vt:lpstr>
      <vt:lpstr>Un’animazione di Gian Marco Todesco</vt:lpstr>
      <vt:lpstr> </vt:lpstr>
      <vt:lpstr>Congettura di Catalan (1844)= Teorema di Mihăilescu (2002)</vt:lpstr>
      <vt:lpstr>Congettura di Fermat (1637)= Teorema di Wiles (1995)</vt:lpstr>
      <vt:lpstr>1</vt:lpstr>
      <vt:lpstr> </vt:lpstr>
    </vt:vector>
  </TitlesOfParts>
  <Company>Università Roma TRE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Lucia Caporaso</dc:creator>
  <cp:lastModifiedBy>ADELE</cp:lastModifiedBy>
  <cp:revision>413</cp:revision>
  <dcterms:created xsi:type="dcterms:W3CDTF">2011-10-18T04:13:10Z</dcterms:created>
  <dcterms:modified xsi:type="dcterms:W3CDTF">2011-10-18T04:33:51Z</dcterms:modified>
</cp:coreProperties>
</file>