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0" r:id="rId4"/>
    <p:sldId id="281" r:id="rId5"/>
    <p:sldId id="282" r:id="rId6"/>
    <p:sldId id="283" r:id="rId7"/>
    <p:sldId id="302" r:id="rId8"/>
    <p:sldId id="303" r:id="rId9"/>
    <p:sldId id="285" r:id="rId10"/>
    <p:sldId id="286" r:id="rId11"/>
    <p:sldId id="287" r:id="rId12"/>
    <p:sldId id="306" r:id="rId13"/>
    <p:sldId id="304" r:id="rId14"/>
    <p:sldId id="325" r:id="rId15"/>
    <p:sldId id="288" r:id="rId16"/>
    <p:sldId id="289" r:id="rId17"/>
    <p:sldId id="291" r:id="rId18"/>
    <p:sldId id="326" r:id="rId19"/>
    <p:sldId id="327" r:id="rId20"/>
    <p:sldId id="307" r:id="rId21"/>
    <p:sldId id="308" r:id="rId22"/>
    <p:sldId id="309" r:id="rId23"/>
    <p:sldId id="310" r:id="rId24"/>
    <p:sldId id="311" r:id="rId25"/>
    <p:sldId id="312" r:id="rId26"/>
    <p:sldId id="314" r:id="rId27"/>
    <p:sldId id="316" r:id="rId28"/>
    <p:sldId id="315" r:id="rId29"/>
    <p:sldId id="317" r:id="rId30"/>
    <p:sldId id="318" r:id="rId31"/>
    <p:sldId id="319" r:id="rId32"/>
    <p:sldId id="320" r:id="rId33"/>
    <p:sldId id="328" r:id="rId34"/>
    <p:sldId id="330" r:id="rId35"/>
    <p:sldId id="331" r:id="rId36"/>
    <p:sldId id="324" r:id="rId37"/>
    <p:sldId id="313" r:id="rId38"/>
    <p:sldId id="322" r:id="rId39"/>
    <p:sldId id="32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3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9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5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7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5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6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6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6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6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1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5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8035-E43B-48F6-97DB-26A6294D328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D43F-F4F1-46F4-BF4C-C37ED0E586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7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cholar.google.de/citations?user=V0TAl-kAAAAJ&amp;hl=e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qgf.uni-jena.de/Staff/Former+Member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imgres?imgurl=https://upload.wikimedia.org/wikipedia/commons/thumb/6/6a/Tin-2.jpg/220px-Tin-2.jpg&amp;imgrefurl=https://en.wikipedia.org/wiki/Tin&amp;docid=nIhO2ChE71EURM&amp;tbnid=TfaMflI4Dm6c3M:&amp;vet=10ahUKEwi13_Pzs9bbAhVPHDQIHe9_B6sQMwhIKAQwBA..i&amp;w=220&amp;h=220&amp;client=firefox-b&amp;bih=631&amp;biw=1360&amp;q=gray%20tin&amp;ved=0ahUKEwi13_Pzs9bbAhVPHDQIHe9_B6sQMwhIKAQwBA&amp;iact=mrc&amp;uact=8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1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7700" y="304800"/>
            <a:ext cx="7772400" cy="1427017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</a:rPr>
              <a:t>F</a:t>
            </a:r>
            <a:r>
              <a:rPr lang="en-US" sz="4000" dirty="0" smtClean="0">
                <a:solidFill>
                  <a:srgbClr val="C00000"/>
                </a:solidFill>
              </a:rPr>
              <a:t>ixed point collisions and tensorial order parameters in Luttinger semimetals and some popular field theories         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7700" y="1600200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 smtClean="0">
              <a:solidFill>
                <a:srgbClr val="002060"/>
              </a:solidFill>
            </a:endParaRPr>
          </a:p>
          <a:p>
            <a:r>
              <a:rPr lang="en-US" sz="2600" dirty="0" smtClean="0">
                <a:solidFill>
                  <a:srgbClr val="002060"/>
                </a:solidFill>
              </a:rPr>
              <a:t>Igor Herbut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 (Simon Fraser University, Vancouver)</a:t>
            </a:r>
          </a:p>
          <a:p>
            <a:endParaRPr lang="en-US" sz="2600" dirty="0">
              <a:solidFill>
                <a:srgbClr val="002060"/>
              </a:solidFill>
            </a:endParaRPr>
          </a:p>
          <a:p>
            <a:endParaRPr lang="en-US" sz="2600" dirty="0" smtClean="0">
              <a:solidFill>
                <a:srgbClr val="002060"/>
              </a:solidFill>
            </a:endParaRPr>
          </a:p>
          <a:p>
            <a:endParaRPr lang="en-US" sz="2600" dirty="0" smtClean="0">
              <a:solidFill>
                <a:srgbClr val="002060"/>
              </a:solidFill>
            </a:endParaRPr>
          </a:p>
          <a:p>
            <a:endParaRPr lang="en-US" sz="2600" dirty="0">
              <a:solidFill>
                <a:srgbClr val="002060"/>
              </a:solidFill>
            </a:endParaRPr>
          </a:p>
          <a:p>
            <a:endParaRPr lang="en-US" sz="2600" dirty="0" smtClean="0">
              <a:solidFill>
                <a:srgbClr val="002060"/>
              </a:solidFill>
            </a:endParaRPr>
          </a:p>
          <a:p>
            <a:endParaRPr lang="en-US" sz="2600" dirty="0">
              <a:solidFill>
                <a:srgbClr val="002060"/>
              </a:solidFill>
            </a:endParaRPr>
          </a:p>
          <a:p>
            <a:endParaRPr lang="en-US" sz="2600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pPr algn="l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      </a:t>
            </a:r>
            <a:r>
              <a:rPr lang="en-US" sz="2400" dirty="0" smtClean="0">
                <a:solidFill>
                  <a:srgbClr val="002060"/>
                </a:solidFill>
              </a:rPr>
              <a:t>                          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Rome, September 2019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244334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3644444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Lukas Janssen (TU Dresden)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                                                  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                                            </a:t>
            </a:r>
            <a:r>
              <a:rPr lang="en-US" sz="2400" dirty="0" smtClean="0">
                <a:solidFill>
                  <a:srgbClr val="0070C0"/>
                </a:solidFill>
              </a:rPr>
              <a:t>Igor Boettcher (Maryland)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gor Boettch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55" y="48006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ukas janss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76" y="3845903"/>
            <a:ext cx="96202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68" y="1295400"/>
            <a:ext cx="49434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199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At some “lower” (non-integer) critical dimension  d=d</a:t>
            </a:r>
            <a:r>
              <a:rPr lang="en-US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NFL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QCP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collide: 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4936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In one-loop calculation  this occurs at</a:t>
            </a:r>
            <a:r>
              <a:rPr lang="en-US" dirty="0" smtClean="0"/>
              <a:t>                                    , </a:t>
            </a:r>
            <a:r>
              <a:rPr lang="en-US" sz="2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slightly above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three dimensions.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63" y="5566201"/>
            <a:ext cx="1647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95400"/>
            <a:ext cx="4953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49580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g</a:t>
            </a:r>
            <a:r>
              <a:rPr lang="en-US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diverges at a finite scale: the system is unstable, towards a new phase </a:t>
            </a:r>
          </a:p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      (gapped (Mott) insulator).</a:t>
            </a: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Scale invariance  lost!</a:t>
            </a:r>
            <a:r>
              <a:rPr lang="en-US" sz="2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Finally, below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the NFL and QCP become complex , and there is only a runaway flow left in the physical (real) coupling space: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524000"/>
            <a:ext cx="63436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Fixed point collision and annihilation: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33963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(Halperin, Lubensky, Ma, PRL 1974; IH &amp; Tesanovic, PRL 1995; 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Kaveh 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&amp;</a:t>
            </a:r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IH, PRB 2005; Gies </a:t>
            </a:r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&amp; Jaeckel 2006; 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Kaplan, Lee, Son, Stephanov, PRD 2009; Nahum, PRX 2015, Gorbenko, Rychkov, Zan 2018 ….)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General number of fermions (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002060"/>
                </a:solidFill>
              </a:rPr>
              <a:t>) and dimension (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002060"/>
                </a:solidFill>
              </a:rPr>
              <a:t>):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4914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876800"/>
            <a:ext cx="3581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343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Near </a:t>
            </a:r>
            <a:r>
              <a:rPr lang="en-US" sz="2400" dirty="0" smtClean="0">
                <a:solidFill>
                  <a:srgbClr val="00B0F0"/>
                </a:solidFill>
              </a:rPr>
              <a:t>d=2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the collision occurs in the completely perturbative regime: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198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371600"/>
            <a:ext cx="73723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334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                               (Janssen &amp; IH, PRB 2017)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Critical number of fermions in d=3: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389685"/>
            <a:ext cx="829627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2276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fate of NFL: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if d</a:t>
            </a:r>
            <a:r>
              <a:rPr lang="en-US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is above but close to d=3, the flow becomes slow close to </a:t>
            </a:r>
            <a:r>
              <a:rPr lang="en-US" sz="2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(complex!)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NFL fixed point. The </a:t>
            </a:r>
            <a:r>
              <a:rPr lang="en-US" sz="24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RG escape time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is long: </a:t>
            </a:r>
            <a:endParaRPr lang="en-US" sz="2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28725"/>
            <a:ext cx="3457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057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ith non-universal constants C and B. There is wide crossover region of the NFL behavior within the temperature window 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3096356"/>
            <a:ext cx="9239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962400"/>
            <a:ext cx="1457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3521517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ith the critical temperature, 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haracteristic energy scale for  interaction effects</a:t>
            </a: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(Sherrington &amp; Kohn, Halperin &amp; Rice, RMP 1968)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193833"/>
            <a:ext cx="4324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03" y="3521517"/>
            <a:ext cx="13525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0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Some numbers: 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(for HgTe)</a:t>
            </a:r>
            <a:endParaRPr lang="en-US" sz="24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mall mass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high dielectric constant</a:t>
            </a: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till a reasonable </a:t>
            </a: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nd (maybe) a detectable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7" y="838200"/>
            <a:ext cx="1952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9239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6" y="3431275"/>
            <a:ext cx="2333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10" y="4969847"/>
            <a:ext cx="1676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Cubic symmetry: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002060"/>
                </a:solidFill>
              </a:rPr>
              <a:t>realistic Luttinger Hamiltonian, cubic symmetry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ontains </a:t>
            </a:r>
            <a:r>
              <a:rPr lang="en-US" sz="2400" dirty="0" smtClean="0">
                <a:solidFill>
                  <a:srgbClr val="00B0F0"/>
                </a:solidFill>
              </a:rPr>
              <a:t>particle-hole asymmetry</a:t>
            </a:r>
            <a:r>
              <a:rPr lang="en-US" sz="2400" dirty="0" smtClean="0">
                <a:solidFill>
                  <a:srgbClr val="002060"/>
                </a:solidFill>
              </a:rPr>
              <a:t> and </a:t>
            </a:r>
            <a:r>
              <a:rPr lang="en-US" sz="2400" dirty="0" smtClean="0">
                <a:solidFill>
                  <a:srgbClr val="00B0F0"/>
                </a:solidFill>
              </a:rPr>
              <a:t>anisotropy</a:t>
            </a:r>
            <a:r>
              <a:rPr lang="en-US" sz="2400" dirty="0" smtClean="0">
                <a:solidFill>
                  <a:srgbClr val="002060"/>
                </a:solidFill>
              </a:rPr>
              <a:t> parameters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ith (generically) particularly slow flow of the anisotropy: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066800"/>
            <a:ext cx="52768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810000"/>
            <a:ext cx="4000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702062"/>
            <a:ext cx="17335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74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914400"/>
            <a:ext cx="50673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Flow of the charge is now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hich </a:t>
            </a:r>
            <a:r>
              <a:rPr lang="en-US" sz="2400" dirty="0" smtClean="0">
                <a:solidFill>
                  <a:srgbClr val="00B0F0"/>
                </a:solidFill>
              </a:rPr>
              <a:t>lowers</a:t>
            </a:r>
            <a:r>
              <a:rPr lang="en-US" sz="2400" dirty="0" smtClean="0">
                <a:solidFill>
                  <a:srgbClr val="002060"/>
                </a:solidFill>
              </a:rPr>
              <a:t> the critical dimension: </a:t>
            </a:r>
            <a:r>
              <a:rPr lang="en-US" sz="2400" dirty="0" smtClean="0">
                <a:solidFill>
                  <a:srgbClr val="0070C0"/>
                </a:solidFill>
              </a:rPr>
              <a:t>(Boettcher &amp; IH, PRB 2017)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4292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2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-679817"/>
            <a:ext cx="86106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Outline:</a:t>
            </a:r>
            <a:r>
              <a:rPr lang="en-US" sz="2400" b="1" dirty="0" smtClean="0"/>
              <a:t> 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2060"/>
                </a:solidFill>
              </a:rPr>
              <a:t>1) Condensed matter motivation</a:t>
            </a:r>
            <a:r>
              <a:rPr lang="en-US" sz="2000" b="1" dirty="0" smtClean="0"/>
              <a:t> :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2060"/>
                </a:solidFill>
              </a:rPr>
              <a:t>symmetry-poor</a:t>
            </a: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real world)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 Quadratic band touching in three dimensions, and the </a:t>
            </a:r>
            <a:r>
              <a:rPr lang="en-US" sz="2000" dirty="0" smtClean="0">
                <a:solidFill>
                  <a:srgbClr val="C00000"/>
                </a:solidFill>
              </a:rPr>
              <a:t>Luttinger Hamiltonian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Coulomb interaction and the scale-invariant (“</a:t>
            </a:r>
            <a:r>
              <a:rPr lang="en-US" sz="2000" dirty="0" smtClean="0">
                <a:solidFill>
                  <a:srgbClr val="C00000"/>
                </a:solidFill>
              </a:rPr>
              <a:t>non-Fermi liquid</a:t>
            </a:r>
            <a:r>
              <a:rPr lang="en-US" sz="2000" dirty="0" smtClean="0">
                <a:solidFill>
                  <a:srgbClr val="002060"/>
                </a:solidFill>
              </a:rPr>
              <a:t>”) fixed point  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Fixed point annihilation</a:t>
            </a:r>
            <a:r>
              <a:rPr lang="en-US" sz="2000" dirty="0" smtClean="0">
                <a:solidFill>
                  <a:srgbClr val="002060"/>
                </a:solidFill>
              </a:rPr>
              <a:t> and the concomitant separation of scales 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Spin-2</a:t>
            </a:r>
            <a:r>
              <a:rPr lang="en-US" sz="2000" dirty="0" smtClean="0">
                <a:solidFill>
                  <a:srgbClr val="002060"/>
                </a:solidFill>
              </a:rPr>
              <a:t> (tensor) order parameter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002060"/>
                </a:solidFill>
              </a:rPr>
              <a:t>2) Field theory applications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Chiral symmetry breaking in </a:t>
            </a:r>
            <a:r>
              <a:rPr lang="en-US" sz="2000" dirty="0" smtClean="0">
                <a:solidFill>
                  <a:srgbClr val="C00000"/>
                </a:solidFill>
              </a:rPr>
              <a:t>QED</a:t>
            </a:r>
            <a:r>
              <a:rPr lang="en-US" sz="1400" dirty="0" smtClean="0">
                <a:solidFill>
                  <a:srgbClr val="C00000"/>
                </a:solidFill>
              </a:rPr>
              <a:t>d&lt;4</a:t>
            </a:r>
            <a:r>
              <a:rPr lang="en-US" sz="2000" dirty="0" smtClean="0">
                <a:solidFill>
                  <a:srgbClr val="002060"/>
                </a:solidFill>
              </a:rPr>
              <a:t> revisited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Interacting  O(N) field theory </a:t>
            </a:r>
            <a:r>
              <a:rPr lang="en-US" sz="2000" dirty="0" smtClean="0">
                <a:solidFill>
                  <a:srgbClr val="C00000"/>
                </a:solidFill>
              </a:rPr>
              <a:t>above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four</a:t>
            </a:r>
            <a:r>
              <a:rPr lang="en-US" sz="2000" dirty="0" smtClean="0">
                <a:solidFill>
                  <a:srgbClr val="002060"/>
                </a:solidFill>
              </a:rPr>
              <a:t> dimensions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23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Chiral symmetry breaking in QED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 revisited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Schwinger-Dyson, large-N, calculation of the mass gap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(Appelquist, Nash, Wijewardhana, PRL 1988; Pisarski, PRD 1984)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s the number of four-component Dirac fermions N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f</a:t>
            </a:r>
            <a:r>
              <a:rPr lang="en-US" sz="2400" dirty="0" smtClean="0">
                <a:solidFill>
                  <a:srgbClr val="002060"/>
                </a:solidFill>
              </a:rPr>
              <a:t>rom below.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This should also be understandable as </a:t>
            </a:r>
            <a:r>
              <a:rPr lang="en-US" sz="2400" dirty="0" smtClean="0">
                <a:solidFill>
                  <a:srgbClr val="00B0F0"/>
                </a:solidFill>
              </a:rPr>
              <a:t>a fixed point collision and annihilation.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9" y="2390064"/>
            <a:ext cx="4772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1381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9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858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Consider QED </a:t>
            </a:r>
            <a:r>
              <a:rPr lang="en-US" sz="2400" dirty="0" smtClean="0">
                <a:solidFill>
                  <a:srgbClr val="C00000"/>
                </a:solidFill>
              </a:rPr>
              <a:t>near four space-time</a:t>
            </a:r>
            <a:r>
              <a:rPr lang="en-US" sz="2400" dirty="0" smtClean="0">
                <a:solidFill>
                  <a:srgbClr val="002060"/>
                </a:solidFill>
              </a:rPr>
              <a:t> dimensions with (generated) quartic terms </a:t>
            </a:r>
            <a:r>
              <a:rPr lang="en-US" sz="2400" dirty="0" smtClean="0">
                <a:solidFill>
                  <a:srgbClr val="0070C0"/>
                </a:solidFill>
              </a:rPr>
              <a:t>(Herbut, PRD </a:t>
            </a:r>
            <a:r>
              <a:rPr lang="en-US" sz="2400" dirty="0">
                <a:solidFill>
                  <a:srgbClr val="0070C0"/>
                </a:solidFill>
              </a:rPr>
              <a:t>2016; Di </a:t>
            </a:r>
            <a:r>
              <a:rPr lang="en-US" sz="2400" dirty="0" smtClean="0">
                <a:solidFill>
                  <a:srgbClr val="0070C0"/>
                </a:solidFill>
              </a:rPr>
              <a:t>Pietro et al, </a:t>
            </a:r>
            <a:r>
              <a:rPr lang="en-US" sz="2400" dirty="0">
                <a:solidFill>
                  <a:srgbClr val="0070C0"/>
                </a:solidFill>
              </a:rPr>
              <a:t>PRL </a:t>
            </a:r>
            <a:r>
              <a:rPr lang="en-US" sz="2400" dirty="0" smtClean="0">
                <a:solidFill>
                  <a:srgbClr val="0070C0"/>
                </a:solidFill>
              </a:rPr>
              <a:t>2016)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with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i. e. with additional (axial) current – (axial) current interactions.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843213"/>
            <a:ext cx="914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36" y="3325434"/>
            <a:ext cx="1047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009650"/>
            <a:ext cx="59245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flow in the IR  (                   ), one loop: </a:t>
            </a:r>
            <a:r>
              <a:rPr lang="en-US" sz="2400" dirty="0" smtClean="0">
                <a:solidFill>
                  <a:srgbClr val="0070C0"/>
                </a:solidFill>
              </a:rPr>
              <a:t>(IH, PRD 2016)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nd the charge beta-function precisely in d=4 is: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70C0"/>
                </a:solidFill>
              </a:rPr>
              <a:t>                       (Gorishny, Kataev, Larin 1991 (four loop))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215"/>
            <a:ext cx="118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1" y="4117075"/>
            <a:ext cx="5286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6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Introducing linear combinations: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equations (almost) decouple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When </a:t>
            </a:r>
            <a:r>
              <a:rPr lang="en-US" sz="2400" dirty="0" smtClean="0">
                <a:solidFill>
                  <a:srgbClr val="FF0000"/>
                </a:solidFill>
              </a:rPr>
              <a:t>N=0</a:t>
            </a:r>
            <a:r>
              <a:rPr lang="en-US" sz="2400" dirty="0" smtClean="0">
                <a:solidFill>
                  <a:srgbClr val="002060"/>
                </a:solidFill>
              </a:rPr>
              <a:t> the first equation decouples. At zero charge: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1) Gaussian stable FP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2) Critical FP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nd two more (unimportant) FPs.</a:t>
            </a:r>
          </a:p>
          <a:p>
            <a:endParaRPr lang="en-US" dirty="0"/>
          </a:p>
          <a:p>
            <a:r>
              <a:rPr lang="en-US" dirty="0" smtClean="0"/>
              <a:t>                         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818555"/>
            <a:ext cx="1666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981200"/>
            <a:ext cx="6877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4953000"/>
            <a:ext cx="962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30" y="5715000"/>
            <a:ext cx="2362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1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86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Note that when                , then: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So a large positive         indeed favors CSB.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Turning on a small charge  by hand </a:t>
            </a:r>
            <a:r>
              <a:rPr lang="en-US" sz="2400" dirty="0">
                <a:solidFill>
                  <a:srgbClr val="FF0000"/>
                </a:solidFill>
              </a:rPr>
              <a:t>FP 1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(conformal phase)</a:t>
            </a:r>
            <a:r>
              <a:rPr lang="en-US" sz="2400" dirty="0">
                <a:solidFill>
                  <a:srgbClr val="002060"/>
                </a:solidFill>
              </a:rPr>
              <a:t> and </a:t>
            </a:r>
            <a:r>
              <a:rPr lang="en-US" sz="2400" dirty="0">
                <a:solidFill>
                  <a:srgbClr val="FF0000"/>
                </a:solidFill>
              </a:rPr>
              <a:t>FP 2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(critical point for CSB)</a:t>
            </a:r>
            <a:r>
              <a:rPr lang="en-US" sz="2400" dirty="0">
                <a:solidFill>
                  <a:srgbClr val="002060"/>
                </a:solidFill>
              </a:rPr>
              <a:t> approach each other.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At one loop and near d=4 the fixed points collide at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At which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t least are reasonably small. 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33400"/>
            <a:ext cx="55816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00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80" y="4132286"/>
            <a:ext cx="1085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30" y="409475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80" y="5105400"/>
            <a:ext cx="3019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2533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219075"/>
            <a:ext cx="962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8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Equating the critical and the IR fixed point value of the charge yields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and finally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Compares well with other analytical approaches.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Numerically, CSB maybe only at N=0 ?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(Karthik and </a:t>
            </a:r>
            <a:r>
              <a:rPr lang="en-US" sz="2400" dirty="0" smtClean="0">
                <a:solidFill>
                  <a:srgbClr val="0070C0"/>
                </a:solidFill>
              </a:rPr>
              <a:t>Narayanan, </a:t>
            </a:r>
            <a:r>
              <a:rPr lang="en-US" sz="2400" dirty="0" smtClean="0">
                <a:solidFill>
                  <a:srgbClr val="0070C0"/>
                </a:solidFill>
              </a:rPr>
              <a:t>PRD 2016)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2895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200400"/>
            <a:ext cx="6381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350"/>
            <a:ext cx="9153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32342"/>
            <a:ext cx="1323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8991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O(N) critical point above four (space-time) dimensions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Above four dimensions Wilson-Fisher fixed point moves to unphysical region and becomes IR unstable (bicritical):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   </a:t>
            </a:r>
            <a:r>
              <a:rPr lang="en-US" sz="2400" dirty="0" smtClean="0">
                <a:solidFill>
                  <a:srgbClr val="0070C0"/>
                </a:solidFill>
              </a:rPr>
              <a:t>(IH, A modern approach to critical phenomena (CUP 2007), p. 53)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       </a:t>
            </a:r>
            <a:r>
              <a:rPr lang="en-US" sz="2400" dirty="0" smtClean="0">
                <a:solidFill>
                  <a:srgbClr val="00B0F0"/>
                </a:solidFill>
              </a:rPr>
              <a:t> Can it be understood as an IR stable FP of another theory?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Fei, Giombi, Klebanov (PRD 2014):</a:t>
            </a:r>
            <a:r>
              <a:rPr lang="en-US" sz="2400" dirty="0" smtClean="0">
                <a:solidFill>
                  <a:srgbClr val="002060"/>
                </a:solidFill>
              </a:rPr>
              <a:t> consider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hich is (log) renormalizable at d=6.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Below d=6 there is an IR stable fixed point for (                   )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                (Fei, Giombi, Klebanov, Tarnopolsky, PRD 2015)</a:t>
            </a:r>
            <a:r>
              <a:rPr lang="en-US" sz="2400" dirty="0" smtClean="0">
                <a:solidFill>
                  <a:srgbClr val="002060"/>
                </a:solidFill>
              </a:rPr>
              <a:t>  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210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3486576"/>
            <a:ext cx="6343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238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6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38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Alternative formulation</a:t>
            </a:r>
            <a:r>
              <a:rPr lang="en-US" sz="2400" dirty="0" smtClean="0">
                <a:solidFill>
                  <a:srgbClr val="0070C0"/>
                </a:solidFill>
              </a:rPr>
              <a:t> (IH and Janssen, PRD 2016)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Consider XY model </a:t>
            </a:r>
            <a:r>
              <a:rPr lang="en-US" sz="2400" dirty="0" smtClean="0">
                <a:solidFill>
                  <a:srgbClr val="00B0F0"/>
                </a:solidFill>
              </a:rPr>
              <a:t>(N=2)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r>
              <a:rPr lang="en-US" sz="2400" dirty="0" smtClean="0">
                <a:solidFill>
                  <a:srgbClr val="00B050"/>
                </a:solidFill>
              </a:rPr>
              <a:t>  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Alternative Hubbard-Stratonovich decoupling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o motivate an another representation of the XY model: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8454"/>
            <a:ext cx="457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657600"/>
            <a:ext cx="4743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43291"/>
            <a:ext cx="1314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5410200"/>
            <a:ext cx="6638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a general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: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</a:rPr>
              <a:t>s the number of components of </a:t>
            </a:r>
            <a:r>
              <a:rPr lang="en-US" sz="2400" dirty="0" smtClean="0">
                <a:solidFill>
                  <a:srgbClr val="FF0000"/>
                </a:solidFill>
              </a:rPr>
              <a:t>second rank irreducible tensor</a:t>
            </a:r>
            <a:r>
              <a:rPr lang="en-US" sz="2400" dirty="0" smtClean="0">
                <a:solidFill>
                  <a:srgbClr val="002060"/>
                </a:solidFill>
              </a:rPr>
              <a:t>.  Completeness of the set of real symmetric      - - matrices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So that 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</a:rPr>
              <a:t>s just the original quartic term! 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14065"/>
            <a:ext cx="5467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752600"/>
            <a:ext cx="1762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200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46" y="3962400"/>
            <a:ext cx="4171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17" y="3540531"/>
            <a:ext cx="381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76" y="5136005"/>
            <a:ext cx="5295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7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6136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apless semiconductors with band inversion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(gray tin, HgTe, YPtBi )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176711"/>
            <a:ext cx="455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328269"/>
            <a:ext cx="22411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867400"/>
            <a:ext cx="5943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27432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Luttinger (spin-orbit) 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Hamiltonian (p-orbitals, 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J= 3/2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  </a:t>
            </a:r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(Luttinger 1956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148261"/>
            <a:ext cx="762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ith (rotationally symmetric) eigenvalues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52" y="838200"/>
            <a:ext cx="5419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Image result for gray tin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6" descr="Image result for gray tin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8" descr="Image result for gray tin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Alternative O(N) model: </a:t>
            </a:r>
            <a:r>
              <a:rPr lang="en-US" sz="2400" dirty="0" smtClean="0">
                <a:solidFill>
                  <a:srgbClr val="0070C0"/>
                </a:solidFill>
              </a:rPr>
              <a:t>(IH, Janssen, PRD 2016)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hich is also renormalizable in d=6. Right below d=6, one loop: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762000"/>
            <a:ext cx="71532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2743200"/>
            <a:ext cx="6534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5410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3837"/>
            <a:ext cx="2962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4114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76850"/>
            <a:ext cx="31813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8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066800"/>
            <a:ext cx="2057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This flow has an </a:t>
            </a:r>
            <a:r>
              <a:rPr lang="en-US" sz="2400" dirty="0" smtClean="0">
                <a:solidFill>
                  <a:srgbClr val="C00000"/>
                </a:solidFill>
              </a:rPr>
              <a:t>IR stable fixed point</a:t>
            </a:r>
            <a:r>
              <a:rPr lang="en-US" sz="2400" dirty="0" smtClean="0">
                <a:solidFill>
                  <a:srgbClr val="002060"/>
                </a:solidFill>
              </a:rPr>
              <a:t> for: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nd again for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For </a:t>
            </a:r>
            <a:r>
              <a:rPr lang="en-US" sz="2400" dirty="0" smtClean="0">
                <a:solidFill>
                  <a:srgbClr val="C00000"/>
                </a:solidFill>
              </a:rPr>
              <a:t>N=2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nd for </a:t>
            </a:r>
            <a:r>
              <a:rPr lang="en-US" sz="2400" dirty="0" smtClean="0">
                <a:solidFill>
                  <a:srgbClr val="C00000"/>
                </a:solidFill>
              </a:rPr>
              <a:t>N=3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and positive!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79" y="2667000"/>
            <a:ext cx="2809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52" y="3429000"/>
            <a:ext cx="2009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52" y="4800600"/>
            <a:ext cx="1971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766763"/>
            <a:ext cx="54578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Flow for </a:t>
            </a:r>
            <a:r>
              <a:rPr lang="en-US" sz="2400" dirty="0" smtClean="0">
                <a:solidFill>
                  <a:srgbClr val="FF0000"/>
                </a:solidFill>
              </a:rPr>
              <a:t>N=3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For                                     the fixed point A becomes stable, but runs to infinity as                . 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6091238"/>
            <a:ext cx="2076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6492231"/>
            <a:ext cx="847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7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3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04800"/>
            <a:ext cx="8458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At N=3 at the fixed point the theory becomes: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ith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nd 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It is invariant under </a:t>
            </a:r>
            <a:r>
              <a:rPr lang="en-US" sz="2400" dirty="0" smtClean="0">
                <a:solidFill>
                  <a:srgbClr val="FF0000"/>
                </a:solidFill>
              </a:rPr>
              <a:t>SU(3)</a:t>
            </a:r>
            <a:r>
              <a:rPr lang="en-US" sz="2400" dirty="0" smtClean="0">
                <a:solidFill>
                  <a:srgbClr val="002060"/>
                </a:solidFill>
              </a:rPr>
              <a:t> transformation: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0195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2628900"/>
            <a:ext cx="2333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49" y="3810000"/>
            <a:ext cx="1771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34" y="5111773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078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343025"/>
            <a:ext cx="86201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2895600"/>
            <a:ext cx="8353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5010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Four-loop calculation:</a:t>
            </a:r>
            <a:r>
              <a:rPr lang="en-US" sz="2400" dirty="0" smtClean="0">
                <a:solidFill>
                  <a:schemeClr val="tx2"/>
                </a:solidFill>
              </a:rPr>
              <a:t> (Gracey, IH, Roscher, PRD 2018)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l</a:t>
            </a:r>
            <a:r>
              <a:rPr lang="en-US" sz="2400" dirty="0" smtClean="0">
                <a:solidFill>
                  <a:srgbClr val="002060"/>
                </a:solidFill>
              </a:rPr>
              <a:t>eads to critical exponents, but also to, for example: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                         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1" y="5029200"/>
            <a:ext cx="4943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314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90638"/>
            <a:ext cx="52863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Conformal windows:</a:t>
            </a:r>
            <a:r>
              <a:rPr lang="en-US" sz="2400" dirty="0" smtClean="0"/>
              <a:t>                                                                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Annihilation is with Banks-Zaks-like fixed points near two right edges.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</a:t>
            </a:r>
            <a:r>
              <a:rPr lang="en-US" sz="2400" dirty="0" smtClean="0">
                <a:solidFill>
                  <a:srgbClr val="00B050"/>
                </a:solidFill>
              </a:rPr>
              <a:t>Anything left in d=5?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14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Conclusion: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002060"/>
                </a:solidFill>
              </a:rPr>
              <a:t>Two examples of </a:t>
            </a:r>
            <a:r>
              <a:rPr lang="en-US" sz="2400" dirty="0" smtClean="0">
                <a:solidFill>
                  <a:srgbClr val="00B0F0"/>
                </a:solidFill>
              </a:rPr>
              <a:t>fixed-point collisions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</a:p>
          <a:p>
            <a:pPr marL="457200" indent="-457200">
              <a:buAutoNum type="arabicParenR"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      a) interacting Luttinger fermions in 3D semiconductors,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      b) QED at low N; many others (scalar QED, Potts, QCD (?)…..) </a:t>
            </a:r>
          </a:p>
          <a:p>
            <a:pPr marL="457200" indent="-457200">
              <a:buAutoNum type="arabicParenR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AutoNum type="arabicParenR" startAt="2"/>
            </a:pPr>
            <a:r>
              <a:rPr lang="en-US" sz="2400" dirty="0" smtClean="0">
                <a:solidFill>
                  <a:srgbClr val="002060"/>
                </a:solidFill>
              </a:rPr>
              <a:t>Characteristic </a:t>
            </a:r>
            <a:r>
              <a:rPr lang="en-US" sz="2400" dirty="0" smtClean="0">
                <a:solidFill>
                  <a:srgbClr val="00B0F0"/>
                </a:solidFill>
              </a:rPr>
              <a:t>hierarchy of scales </a:t>
            </a:r>
            <a:r>
              <a:rPr lang="en-US" sz="2400" dirty="0" smtClean="0">
                <a:solidFill>
                  <a:srgbClr val="002060"/>
                </a:solidFill>
              </a:rPr>
              <a:t>due to “walking”;  gaps could appear  “unnaturally” small 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3)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smtClean="0">
                <a:solidFill>
                  <a:srgbClr val="00B0F0"/>
                </a:solidFill>
              </a:rPr>
              <a:t>Tensor representation</a:t>
            </a:r>
            <a:r>
              <a:rPr lang="en-US" sz="2400" dirty="0" smtClean="0">
                <a:solidFill>
                  <a:srgbClr val="002060"/>
                </a:solidFill>
              </a:rPr>
              <a:t> of the </a:t>
            </a:r>
            <a:r>
              <a:rPr lang="en-US" sz="2400" dirty="0" smtClean="0">
                <a:solidFill>
                  <a:srgbClr val="00B0F0"/>
                </a:solidFill>
              </a:rPr>
              <a:t>O(N)</a:t>
            </a:r>
            <a:r>
              <a:rPr lang="en-US" sz="2400" dirty="0" smtClean="0">
                <a:solidFill>
                  <a:srgbClr val="002060"/>
                </a:solidFill>
              </a:rPr>
              <a:t> models: new IR-stable O(N)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  fixed points close to d=6.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                            Possible non-triviality in d= 4, 5 ?</a:t>
            </a:r>
          </a:p>
        </p:txBody>
      </p:sp>
    </p:spTree>
    <p:extLst>
      <p:ext uri="{BB962C8B-B14F-4D97-AF65-F5344CB8AC3E}">
        <p14:creationId xmlns:p14="http://schemas.microsoft.com/office/powerpoint/2010/main" val="3547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03" y="228599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 Pietro et al PRL 2016:</a:t>
            </a:r>
            <a:r>
              <a:rPr lang="en-US" sz="2400" dirty="0" smtClean="0">
                <a:solidFill>
                  <a:srgbClr val="002060"/>
                </a:solidFill>
              </a:rPr>
              <a:t> neglect  of e^4 terms gives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002060"/>
                </a:solidFill>
              </a:rPr>
              <a:t>Fixed points near d=4 are at the line</a:t>
            </a:r>
          </a:p>
          <a:p>
            <a:pPr marL="457200" indent="-457200">
              <a:buAutoNum type="arabicParenR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002060"/>
                </a:solidFill>
              </a:rPr>
              <a:t>Gaussian FP is pinned at  </a:t>
            </a:r>
          </a:p>
          <a:p>
            <a:pPr marL="457200" indent="-457200">
              <a:buAutoNum type="arabicParenR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002060"/>
                </a:solidFill>
              </a:rPr>
              <a:t>Critical point goes through it and destabilizes it at                          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4) From the leading order beta function for the charge then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57453"/>
            <a:ext cx="933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12" y="1770071"/>
            <a:ext cx="923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36" y="3048000"/>
            <a:ext cx="1514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86" y="4648200"/>
            <a:ext cx="2390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5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Yukawa-like field theory for  the nematic (IR) critical point: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(Janssen &amp; IH, PRB 2015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7" y="1364807"/>
            <a:ext cx="2600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57400"/>
            <a:ext cx="61436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05" y="5043758"/>
            <a:ext cx="1781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454342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the nematic tensorial order parameter 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5043758"/>
            <a:ext cx="2447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569145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      are the five three dimensional Gell-Mann matrices.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09" y="5810223"/>
            <a:ext cx="381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 flow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close to four (spatial) dimensions: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7435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“B”: “classical” nematic critical point 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(Priest and Lubensky, 1976)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“F”:  new fermionic fixed point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Luttinger Hamiltonian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Informal Roman" panose="030604020304060B0204" pitchFamily="66" charset="0"/>
                <a:cs typeface="Times New Roman" panose="02020603050405020304" pitchFamily="18" charset="0"/>
              </a:rPr>
              <a:t>a la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Dirac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980056"/>
            <a:ext cx="2895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20536"/>
            <a:ext cx="617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981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here,  </a:t>
            </a:r>
            <a:endParaRPr lang="en-US" sz="2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6" y="6275556"/>
            <a:ext cx="1990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699" y="5051594"/>
            <a:ext cx="872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re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l=2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(real) spherical harmonics. </a:t>
            </a: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Five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4 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4 Dirac matrices satisfy Clifford algebra: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39" y="537865"/>
            <a:ext cx="23145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4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83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Long-range Coulomb interaction  (1/q^2)  :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without the hole band, at ``zero” (low) density:</a:t>
            </a: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cs typeface="Times New Roman" panose="02020603050405020304" pitchFamily="18" charset="0"/>
              </a:rPr>
              <a:t>                                        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Wigner crystal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</a:p>
          <a:p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With the hole band filled and particle band empty: the system is </a:t>
            </a: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28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critical !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In the RG language, the charge flows with the change of cutoff, to one loop: 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4643139"/>
            <a:ext cx="3495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876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          (Abrikosov, ZETF 1974</a:t>
            </a:r>
            <a:r>
              <a:rPr lang="en-US" sz="2400" dirty="0">
                <a:solidFill>
                  <a:srgbClr val="0070C0"/>
                </a:solidFill>
              </a:rPr>
              <a:t>;</a:t>
            </a:r>
            <a:r>
              <a:rPr lang="en-US" sz="2400" dirty="0" smtClean="0">
                <a:solidFill>
                  <a:srgbClr val="0070C0"/>
                </a:solidFill>
              </a:rPr>
              <a:t> Moon, Xu, Kim, Balents, PRL 2013)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Below and near the upper critical dimension,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up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= 4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the flow is towards a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non-Fermi liquid 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fixed point, with the charge at  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569027"/>
            <a:ext cx="262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61916"/>
            <a:ext cx="1390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048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and the dynamical critical exponent  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&lt; </a:t>
            </a:r>
            <a:r>
              <a:rPr 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</a:p>
          <a:p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This implies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power-laws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in various responses, such as specific heat: 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4726997"/>
            <a:ext cx="2581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5567065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Emergent scale ( conformal ? ) invariance!</a:t>
            </a:r>
          </a:p>
          <a:p>
            <a:endParaRPr lang="en-US" sz="24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                 Cheap way to get a non-Fermi liquid phase in 3D  !?    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7" y="2803868"/>
            <a:ext cx="17621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2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Generation of short-range interactions:  </a:t>
            </a:r>
            <a:r>
              <a:rPr lang="en-US" sz="2400" dirty="0" smtClean="0">
                <a:solidFill>
                  <a:srgbClr val="0070C0"/>
                </a:solidFill>
              </a:rPr>
              <a:t>(IH </a:t>
            </a:r>
            <a:r>
              <a:rPr lang="en-US" sz="2400" dirty="0">
                <a:solidFill>
                  <a:srgbClr val="0070C0"/>
                </a:solidFill>
              </a:rPr>
              <a:t>&amp;</a:t>
            </a:r>
            <a:r>
              <a:rPr lang="en-US" sz="2400" dirty="0" smtClean="0">
                <a:solidFill>
                  <a:srgbClr val="0070C0"/>
                </a:solidFill>
              </a:rPr>
              <a:t> Janssen, PRL 2014; Janssen </a:t>
            </a:r>
            <a:r>
              <a:rPr lang="en-US" sz="2400" dirty="0">
                <a:solidFill>
                  <a:srgbClr val="0070C0"/>
                </a:solidFill>
              </a:rPr>
              <a:t>&amp;</a:t>
            </a:r>
            <a:r>
              <a:rPr lang="en-US" sz="2400" dirty="0" smtClean="0">
                <a:solidFill>
                  <a:srgbClr val="0070C0"/>
                </a:solidFill>
              </a:rPr>
              <a:t> IH, PRB 2017, Boettcher &amp; IH, PRB 2017)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854549"/>
            <a:ext cx="3514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419600"/>
            <a:ext cx="3086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457825"/>
            <a:ext cx="582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7" y="1419492"/>
            <a:ext cx="2371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09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ith the free (Luttinger) part,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nd </a:t>
            </a:r>
            <a:r>
              <a:rPr lang="en-US" sz="2400" dirty="0" smtClean="0">
                <a:solidFill>
                  <a:srgbClr val="00B0F0"/>
                </a:solidFill>
              </a:rPr>
              <a:t>long-range (Coulomb) and short-range (Coulomb)</a:t>
            </a:r>
            <a:r>
              <a:rPr lang="en-US" sz="2400" dirty="0" smtClean="0">
                <a:solidFill>
                  <a:srgbClr val="002060"/>
                </a:solidFill>
              </a:rPr>
              <a:t> interactions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838200"/>
            <a:ext cx="62769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RG flow of all the couplings: </a:t>
            </a:r>
            <a:r>
              <a:rPr lang="en-US" sz="2400" dirty="0" smtClean="0">
                <a:solidFill>
                  <a:srgbClr val="002060"/>
                </a:solidFill>
              </a:rPr>
              <a:t>(one loop)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41324"/>
            <a:ext cx="1238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02962"/>
            <a:ext cx="1733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1054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ith,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470760"/>
            <a:ext cx="2486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6372225"/>
            <a:ext cx="343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nd the “charge”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619250"/>
            <a:ext cx="5000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One-loop at face value: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lose to and below d=4 there is a (IR stable)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NFL fixed point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but also a (mixed-stable) </a:t>
            </a:r>
            <a:r>
              <a:rPr 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quantum critical point 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at strong interaction</a:t>
            </a:r>
            <a:r>
              <a:rPr lang="en-US" sz="2400" dirty="0" smtClean="0"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238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They get closer, but remain separated in the coupling space!</a:t>
            </a:r>
            <a:endParaRPr 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7947</TotalTime>
  <Words>1540</Words>
  <Application>Microsoft Office PowerPoint</Application>
  <PresentationFormat>On-screen Show (4:3)</PresentationFormat>
  <Paragraphs>413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Igor</cp:lastModifiedBy>
  <cp:revision>290</cp:revision>
  <dcterms:created xsi:type="dcterms:W3CDTF">2015-11-12T21:28:51Z</dcterms:created>
  <dcterms:modified xsi:type="dcterms:W3CDTF">2019-09-11T21:13:04Z</dcterms:modified>
</cp:coreProperties>
</file>