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5" r:id="rId6"/>
    <p:sldId id="263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B9D4ED"/>
    <a:srgbClr val="70A8DA"/>
    <a:srgbClr val="B4E9F6"/>
    <a:srgbClr val="50B9FA"/>
    <a:srgbClr val="4BD0FF"/>
    <a:srgbClr val="05809D"/>
    <a:srgbClr val="07A4C9"/>
    <a:srgbClr val="0052F6"/>
    <a:srgbClr val="003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63E44-A7C0-49B2-BEA0-B011CF0577C3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AF2FD-915C-46C2-9995-3ED087FA8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53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064D7-D123-49B6-B50B-9E7AA636A27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71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F2FD-915C-46C2-9995-3ED087FA8C5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08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064D7-D123-49B6-B50B-9E7AA636A27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97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54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31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68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32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59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08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91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99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24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3489CBE-0070-4298-8E14-393604BBC336}" type="datetimeFigureOut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F988-C3D2-494C-B134-0ABC1FBD93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85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g"/><Relationship Id="rId26" Type="http://schemas.openxmlformats.org/officeDocument/2006/relationships/image" Target="../media/image36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jpeg"/><Relationship Id="rId2" Type="http://schemas.openxmlformats.org/officeDocument/2006/relationships/image" Target="../media/image1.jp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1.jp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ttp://www.dia.uniroma3.it/~atzeni/logoRomaTr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84" y="357167"/>
            <a:ext cx="1949635" cy="1073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3274201" y="1430263"/>
            <a:ext cx="5643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Dipartimento di Scienze della Formazione</a:t>
            </a:r>
          </a:p>
          <a:p>
            <a:pPr algn="ctr"/>
            <a:r>
              <a:rPr lang="it-IT" b="1" dirty="0"/>
              <a:t>Corso di Laurea in Scienze della Formazione Primaria</a:t>
            </a:r>
          </a:p>
          <a:p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46014" y="2908034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Relazione </a:t>
            </a:r>
            <a:r>
              <a:rPr lang="it-IT" sz="2400" b="1" dirty="0" smtClean="0"/>
              <a:t>finale</a:t>
            </a:r>
          </a:p>
          <a:p>
            <a:pPr algn="ctr"/>
            <a:r>
              <a:rPr lang="it-IT" sz="2400" b="1" i="1" dirty="0" smtClean="0"/>
              <a:t>Matematica </a:t>
            </a:r>
            <a:r>
              <a:rPr lang="it-IT" sz="2400" b="1" i="1" dirty="0"/>
              <a:t>come </a:t>
            </a:r>
            <a:r>
              <a:rPr lang="it-IT" sz="2400" b="1" i="1" dirty="0" err="1"/>
              <a:t>paideia</a:t>
            </a:r>
            <a:r>
              <a:rPr lang="it-IT" sz="2400" b="1" i="1" dirty="0"/>
              <a:t> nella scuola dell’infanzia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52596" y="5143513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Laureanda: Elena </a:t>
            </a:r>
            <a:r>
              <a:rPr lang="it-IT" b="1" dirty="0" err="1"/>
              <a:t>Narducci</a:t>
            </a:r>
            <a:endParaRPr lang="it-IT" b="1" dirty="0"/>
          </a:p>
          <a:p>
            <a:r>
              <a:rPr lang="it-IT" b="1" dirty="0"/>
              <a:t>Relatore: Prof.ssa </a:t>
            </a:r>
            <a:r>
              <a:rPr lang="it-IT" b="1" dirty="0" err="1"/>
              <a:t>Ana</a:t>
            </a:r>
            <a:r>
              <a:rPr lang="it-IT" b="1" dirty="0"/>
              <a:t> </a:t>
            </a:r>
            <a:r>
              <a:rPr lang="it-IT" b="1" dirty="0" err="1"/>
              <a:t>Millán</a:t>
            </a:r>
            <a:r>
              <a:rPr lang="it-IT" b="1" dirty="0"/>
              <a:t> </a:t>
            </a:r>
            <a:r>
              <a:rPr lang="it-IT" b="1" dirty="0" err="1"/>
              <a:t>Gasca</a:t>
            </a:r>
            <a:endParaRPr lang="it-IT" b="1" dirty="0"/>
          </a:p>
          <a:p>
            <a:r>
              <a:rPr lang="it-IT" b="1" dirty="0"/>
              <a:t>Correlatore: Dott.ssa Viviana Rossanese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667503" y="5143512"/>
            <a:ext cx="3789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Scuola </a:t>
            </a:r>
            <a:r>
              <a:rPr lang="it-IT" b="1" dirty="0" smtClean="0"/>
              <a:t>dell’infanzia </a:t>
            </a:r>
            <a:r>
              <a:rPr lang="it-IT" b="1" dirty="0"/>
              <a:t>I.C. </a:t>
            </a:r>
            <a:r>
              <a:rPr lang="it-IT" b="1" dirty="0" err="1"/>
              <a:t>M.L.</a:t>
            </a:r>
            <a:r>
              <a:rPr lang="it-IT" b="1" dirty="0"/>
              <a:t> Giuliani</a:t>
            </a:r>
          </a:p>
          <a:p>
            <a:r>
              <a:rPr lang="it-IT" b="1" dirty="0"/>
              <a:t>Via Pietro </a:t>
            </a:r>
            <a:r>
              <a:rPr lang="it-IT" b="1" dirty="0" err="1"/>
              <a:t>Blaserna</a:t>
            </a:r>
            <a:r>
              <a:rPr lang="it-IT" b="1" dirty="0"/>
              <a:t>, Roma</a:t>
            </a:r>
          </a:p>
          <a:p>
            <a:r>
              <a:rPr lang="it-IT" b="1" dirty="0"/>
              <a:t>Sezione D, classe eterogenea</a:t>
            </a:r>
          </a:p>
          <a:p>
            <a:endParaRPr lang="it-IT" dirty="0"/>
          </a:p>
        </p:txBody>
      </p:sp>
      <p:pic>
        <p:nvPicPr>
          <p:cNvPr id="11" name="Picture 2" descr="G:\foto migliori progetto\DSC02242.JPG"/>
          <p:cNvPicPr>
            <a:picLocks noChangeAspect="1" noChangeArrowheads="1"/>
          </p:cNvPicPr>
          <p:nvPr/>
        </p:nvPicPr>
        <p:blipFill>
          <a:blip r:embed="rId5" cstate="print"/>
          <a:srcRect t="22505"/>
          <a:stretch>
            <a:fillRect/>
          </a:stretch>
        </p:blipFill>
        <p:spPr bwMode="auto">
          <a:xfrm>
            <a:off x="6003732" y="2202134"/>
            <a:ext cx="4970882" cy="2889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5159022" y="6248346"/>
            <a:ext cx="187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A.A. 2014/2015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429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5768"/>
            <a:ext cx="10515600" cy="1325562"/>
          </a:xfrm>
        </p:spPr>
        <p:txBody>
          <a:bodyPr/>
          <a:lstStyle/>
          <a:p>
            <a:pPr algn="ctr"/>
            <a:r>
              <a:rPr lang="it-IT" b="1" dirty="0" smtClean="0"/>
              <a:t>Il quadro teorico</a:t>
            </a:r>
            <a:endParaRPr lang="it-IT" b="1" dirty="0"/>
          </a:p>
        </p:txBody>
      </p:sp>
      <p:pic>
        <p:nvPicPr>
          <p:cNvPr id="1026" name="Picture 2" descr="http://ecx.images-amazon.com/images/I/416Qg2LeTzL._SX3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99" y="2283312"/>
            <a:ext cx="1848681" cy="25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ites.google.com/site/giorgioisrael/_/rsrc/1356800755513/pensare-in-matematica/Copertina%20copia.jpg?height=400&amp;width=3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99" y="1815855"/>
            <a:ext cx="1838003" cy="24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169661" y="1417812"/>
            <a:ext cx="394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</a:rPr>
              <a:t>«Restituire </a:t>
            </a:r>
            <a:r>
              <a:rPr lang="it-IT" b="1" i="1" dirty="0">
                <a:solidFill>
                  <a:schemeClr val="accent5">
                    <a:lumMod val="50000"/>
                  </a:schemeClr>
                </a:solidFill>
              </a:rPr>
              <a:t>la matematica alla 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</a:rPr>
              <a:t>cultura»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39561" y="5534561"/>
            <a:ext cx="40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«Il valore delle matematiche si palesa […] anche nei primi gradi dell’educazione dell’infanzia e nelle classe popolari; perché l’intelligenza matematica è assai precoce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. (</a:t>
            </a:r>
            <a:r>
              <a:rPr lang="it-IT" sz="1600" b="1" dirty="0" err="1" smtClean="0">
                <a:solidFill>
                  <a:schemeClr val="accent5">
                    <a:lumMod val="50000"/>
                  </a:schemeClr>
                </a:solidFill>
              </a:rPr>
              <a:t>Enriques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1938)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562481" y="1117986"/>
            <a:ext cx="360451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«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mathématiques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à commencer par le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géometrie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les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experiences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plus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immédiates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verité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Lafforgue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2010)</a:t>
            </a:r>
            <a:endParaRPr lang="it-IT" sz="16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-30216" y="1092721"/>
            <a:ext cx="3770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«Pongono così le basi per la successiva elaborazione di concetti scientifici e matematici che verranno proposti nella scuola primaria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(Indicazioni nazionali)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09429" y="4399462"/>
            <a:ext cx="4373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«Soltanto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così – entro una rete di conoscenze ispirata a una visione umanistica, a una visione ampia e non riduttiva della ragione – è possibile comprendere il valore e i significati della matematica, trovare motivazioni per insegnarla in modo accattivante e profondo, per studiarla con autentico 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interesse».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</a:rPr>
              <a:t>Israel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600" b="1" dirty="0" err="1" smtClean="0">
                <a:solidFill>
                  <a:schemeClr val="accent5">
                    <a:lumMod val="50000"/>
                  </a:schemeClr>
                </a:solidFill>
              </a:rPr>
              <a:t>Millán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5">
                    <a:lumMod val="50000"/>
                  </a:schemeClr>
                </a:solidFill>
              </a:rPr>
              <a:t>Gasca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2012) 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410411" y="4795897"/>
            <a:ext cx="3908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«[…] nessuna disciplina formativa ha un’efficacia così grande come la scienza dei numeri; […] essa sveglia chi per natura è sonnolento e tardo di intelletto e lo rende pronto ad apprendere, di buona memoria e perspicace, facendolo progredire per arte divina oltre le sue capacità naturali». (Platone, Le leggi, Libro V, 747b)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http://www.indicazioninazionali.it/J/images/Copertina_Annali_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48" y="2283312"/>
            <a:ext cx="1783125" cy="25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56" y="1834662"/>
            <a:ext cx="3523488" cy="264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690688"/>
            <a:ext cx="2815883" cy="210409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78" y="1690688"/>
            <a:ext cx="3125193" cy="210409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8" y="4316010"/>
            <a:ext cx="3126704" cy="233980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78" y="4320904"/>
            <a:ext cx="3125193" cy="233980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21" y="4783016"/>
            <a:ext cx="2655358" cy="1981200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838200" y="414175"/>
            <a:ext cx="10515600" cy="910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 smtClean="0"/>
              <a:t>La classe</a:t>
            </a:r>
            <a:endParaRPr lang="it-IT" sz="4400" b="1" dirty="0"/>
          </a:p>
        </p:txBody>
      </p:sp>
      <p:sp>
        <p:nvSpPr>
          <p:cNvPr id="18" name="Rettangolo 17"/>
          <p:cNvSpPr/>
          <p:nvPr/>
        </p:nvSpPr>
        <p:spPr>
          <a:xfrm>
            <a:off x="8336814" y="684577"/>
            <a:ext cx="4106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questo posso fare il numero dieci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!» (</a:t>
            </a:r>
            <a:r>
              <a:rPr lang="it-IT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Devid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5 anni, riconoscendo la cifra «1»)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-13132" y="3886117"/>
            <a:ext cx="4166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«Prima la fila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non era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dritta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!» (Nicola, 5 anni)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65753" y="3765454"/>
            <a:ext cx="3848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«Ma a te piace più la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forma a cuore, a quadrato o a cerchio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?» (Laura, 5 anni)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69967" y="653800"/>
            <a:ext cx="3600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Questo aereo è forzuto! Può portare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quaranta chili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neve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(Dario, 4 anni)</a:t>
            </a:r>
            <a:endParaRPr lang="it-IT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757860" y="1433835"/>
            <a:ext cx="4676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«Facciamo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uno a me e uno a te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?» (Flaminia, 3 anni)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178648" y="4480326"/>
            <a:ext cx="3834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«Questi sono tutti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puntini</a:t>
            </a:r>
            <a:r>
              <a:rPr lang="it-IT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it-IT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Devid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5 anni)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tonda angolo diagonale rettangolo 2"/>
          <p:cNvSpPr/>
          <p:nvPr/>
        </p:nvSpPr>
        <p:spPr>
          <a:xfrm>
            <a:off x="173448" y="725114"/>
            <a:ext cx="3494413" cy="500064"/>
          </a:xfrm>
          <a:prstGeom prst="round2Diag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70A8DA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1</a:t>
            </a:r>
            <a:r>
              <a:rPr lang="it-IT" b="1" baseline="30000" dirty="0">
                <a:solidFill>
                  <a:schemeClr val="tx1"/>
                </a:solidFill>
              </a:rPr>
              <a:t>a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UD: Crescere numericamente</a:t>
            </a:r>
          </a:p>
        </p:txBody>
      </p:sp>
      <p:sp>
        <p:nvSpPr>
          <p:cNvPr id="4" name="Arrotonda angolo diagonale rettangolo 3"/>
          <p:cNvSpPr/>
          <p:nvPr/>
        </p:nvSpPr>
        <p:spPr>
          <a:xfrm>
            <a:off x="8526459" y="725111"/>
            <a:ext cx="3500462" cy="500066"/>
          </a:xfrm>
          <a:prstGeom prst="round2Diag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70A8DA"/>
              </a:gs>
              <a:gs pos="100000">
                <a:srgbClr val="B9D4ED"/>
              </a:gs>
            </a:gsLst>
            <a:lin ang="5400000" scaled="0"/>
          </a:gradFill>
          <a:ln>
            <a:solidFill>
              <a:srgbClr val="003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3</a:t>
            </a:r>
            <a:r>
              <a:rPr lang="it-IT" b="1" baseline="30000" dirty="0">
                <a:solidFill>
                  <a:schemeClr val="tx1"/>
                </a:solidFill>
              </a:rPr>
              <a:t>a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UD: Dai concetti geometrici primitivi alla misura</a:t>
            </a:r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4340982" y="725111"/>
            <a:ext cx="3500462" cy="500066"/>
          </a:xfrm>
          <a:prstGeom prst="round2Diag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70A8DA"/>
              </a:gs>
              <a:gs pos="100000">
                <a:srgbClr val="B9D4ED"/>
              </a:gs>
            </a:gsLst>
            <a:lin ang="5400000" scaled="0"/>
          </a:gradFill>
          <a:ln>
            <a:solidFill>
              <a:srgbClr val="003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2</a:t>
            </a:r>
            <a:r>
              <a:rPr lang="it-IT" b="1" baseline="30000" dirty="0">
                <a:solidFill>
                  <a:schemeClr val="tx1"/>
                </a:solidFill>
              </a:rPr>
              <a:t>a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UD: Per una mente in forma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0555" y="1240177"/>
            <a:ext cx="3499200" cy="5580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17 incontri</a:t>
            </a:r>
            <a:r>
              <a:rPr lang="it-IT" sz="1200" b="1" dirty="0" smtClean="0"/>
              <a:t>:  </a:t>
            </a:r>
            <a:endParaRPr lang="it-IT" sz="1200" b="1" dirty="0"/>
          </a:p>
          <a:p>
            <a:pPr>
              <a:buFont typeface="Arial" pitchFamily="34" charset="0"/>
              <a:buChar char="•"/>
            </a:pPr>
            <a:r>
              <a:rPr lang="it-IT" sz="1400" dirty="0"/>
              <a:t> </a:t>
            </a:r>
            <a:r>
              <a:rPr lang="it-IT" sz="1400" b="1" dirty="0">
                <a:solidFill>
                  <a:srgbClr val="0070C0"/>
                </a:solidFill>
              </a:rPr>
              <a:t>Giochiamo con i numeri!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Ma quanti sono i numeri? Intanto cominciamo con quelli piccoli!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“</a:t>
            </a:r>
            <a:r>
              <a:rPr lang="it-IT" sz="1400" b="1" dirty="0" err="1">
                <a:solidFill>
                  <a:srgbClr val="0070C0"/>
                </a:solidFill>
              </a:rPr>
              <a:t>Maisazi</a:t>
            </a:r>
            <a:r>
              <a:rPr lang="it-IT" sz="1400" b="1" dirty="0">
                <a:solidFill>
                  <a:srgbClr val="0070C0"/>
                </a:solidFill>
              </a:rPr>
              <a:t>” di numeri!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Un numero tira l’altro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I numeri nella realtà: </a:t>
            </a:r>
            <a:r>
              <a:rPr lang="it-IT" sz="1400" b="1" dirty="0" smtClean="0">
                <a:solidFill>
                  <a:srgbClr val="0070C0"/>
                </a:solidFill>
              </a:rPr>
              <a:t>confrontiamoli</a:t>
            </a:r>
            <a:r>
              <a:rPr lang="it-IT" sz="1400" b="1" dirty="0">
                <a:solidFill>
                  <a:srgbClr val="0070C0"/>
                </a:solidFill>
              </a:rPr>
              <a:t>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Viaggio sulla linea dei numeri – Tutti in fila!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Confrontiamo e misuriamo!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Quanti numeri intorno a noi! Ma a cosa servono?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Mettiamoci alla prova!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rgbClr val="0070C0"/>
                </a:solidFill>
              </a:rPr>
              <a:t> Mettiamoci alla prova! (2 ore</a:t>
            </a:r>
            <a:r>
              <a:rPr lang="it-IT" sz="1400" b="1" dirty="0" smtClean="0">
                <a:solidFill>
                  <a:srgbClr val="0070C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È arrivato il Coniglietto di Pasqua! Quanti ovetti ci avrà donato? (2 ore)</a:t>
            </a:r>
            <a:endParaRPr lang="it-IT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Come rappresentare i numeri?Facciamo come Uri!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 La grande idea di Uri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I nostri simboli per rappresentare i numeri: le cifre (parte I)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 I nostri simboli per rappresentare i numeri: le cifre (parte II)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 La posizione conta!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 Mettiamoci alla prova! (2 ore)</a:t>
            </a:r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dirty="0"/>
          </a:p>
          <a:p>
            <a:r>
              <a:rPr lang="it-IT" dirty="0"/>
              <a:t> 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344507" y="1240177"/>
            <a:ext cx="3500462" cy="2196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rgbClr val="003DB8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8</a:t>
            </a:r>
            <a:r>
              <a:rPr lang="it-IT" sz="1400" b="1" dirty="0" smtClean="0"/>
              <a:t> incontri</a:t>
            </a:r>
            <a:r>
              <a:rPr lang="it-IT" sz="1200" b="1" dirty="0" smtClean="0"/>
              <a:t>: </a:t>
            </a:r>
            <a:endParaRPr lang="it-IT" sz="1400" dirty="0"/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Geometria a casa mia: scopriamo i solidi intorno a noi!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Dai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solidi alle figure piane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Tutti in forma!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Giochiamo con le forme!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Piccoli ingegneri all’opera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Congruenza, similitudine ed equivalenza (2 ore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*</a:t>
            </a:r>
          </a:p>
          <a:p>
            <a:endParaRPr lang="it-IT" sz="1400" dirty="0" smtClean="0"/>
          </a:p>
          <a:p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10381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526459" y="1240547"/>
            <a:ext cx="3500462" cy="2664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rgbClr val="003DB8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7</a:t>
            </a:r>
            <a:r>
              <a:rPr lang="it-IT" sz="1400" b="1" dirty="0" smtClean="0"/>
              <a:t> </a:t>
            </a:r>
            <a:r>
              <a:rPr lang="it-IT" sz="1400" b="1" dirty="0"/>
              <a:t>incontri</a:t>
            </a:r>
            <a:r>
              <a:rPr lang="it-IT" sz="14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Vivo per considerare il cielo e le stelle…” (Pitagora) (3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“Momento angolare”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Nelle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vesti degli antichi tenditori di corde…una corda tira l’altra!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*Mettiamoci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alla prova!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*Mettiamoci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alla prova!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Misure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per tutti  gusti!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Misura con cura!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E ora misuriamo la superficie!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Mettiamoci alla prova! (1 ora)</a:t>
            </a:r>
          </a:p>
          <a:p>
            <a:endParaRPr lang="it-IT" sz="1400" dirty="0"/>
          </a:p>
          <a:p>
            <a:endParaRPr lang="it-IT" sz="14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33413" y="9621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Il percorso didattico</a:t>
            </a:r>
            <a:endParaRPr lang="it-IT" b="1" dirty="0"/>
          </a:p>
        </p:txBody>
      </p:sp>
      <p:pic>
        <p:nvPicPr>
          <p:cNvPr id="12" name="Picture 1" descr="G:\foto migliori progetto\DSC02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276" y="873347"/>
            <a:ext cx="6815073" cy="5111307"/>
          </a:xfrm>
          <a:prstGeom prst="rect">
            <a:avLst/>
          </a:prstGeom>
          <a:noFill/>
        </p:spPr>
      </p:pic>
      <p:pic>
        <p:nvPicPr>
          <p:cNvPr id="13" name="Picture 2" descr="G:\foto migliori progetto\DSC02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276" y="873347"/>
            <a:ext cx="6810143" cy="5107608"/>
          </a:xfrm>
          <a:prstGeom prst="rect">
            <a:avLst/>
          </a:prstGeom>
          <a:noFill/>
        </p:spPr>
      </p:pic>
      <p:pic>
        <p:nvPicPr>
          <p:cNvPr id="15" name="Picture 3" descr="G:\foto migliori progetto\DSC02231.JPG"/>
          <p:cNvPicPr>
            <a:picLocks noChangeAspect="1" noChangeArrowheads="1"/>
          </p:cNvPicPr>
          <p:nvPr/>
        </p:nvPicPr>
        <p:blipFill>
          <a:blip r:embed="rId5" cstate="print"/>
          <a:srcRect l="16879" r="5960" b="6764"/>
          <a:stretch>
            <a:fillRect/>
          </a:stretch>
        </p:blipFill>
        <p:spPr bwMode="auto">
          <a:xfrm>
            <a:off x="5155501" y="872609"/>
            <a:ext cx="5641691" cy="5112783"/>
          </a:xfrm>
          <a:prstGeom prst="rect">
            <a:avLst/>
          </a:prstGeom>
          <a:noFill/>
        </p:spPr>
      </p:pic>
      <p:pic>
        <p:nvPicPr>
          <p:cNvPr id="16" name="Immagin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33" y="1311593"/>
            <a:ext cx="3429000" cy="4234815"/>
          </a:xfrm>
          <a:prstGeom prst="rect">
            <a:avLst/>
          </a:prstGeom>
        </p:spPr>
      </p:pic>
      <p:pic>
        <p:nvPicPr>
          <p:cNvPr id="17" name="Picture 3" descr="G:\foto migliori progetto\IMG_3275.JPG"/>
          <p:cNvPicPr/>
          <p:nvPr/>
        </p:nvPicPr>
        <p:blipFill>
          <a:blip r:embed="rId7" cstate="print"/>
          <a:srcRect l="9645" r="5960"/>
          <a:stretch>
            <a:fillRect/>
          </a:stretch>
        </p:blipFill>
        <p:spPr bwMode="auto">
          <a:xfrm>
            <a:off x="5850466" y="1549493"/>
            <a:ext cx="4251760" cy="3759015"/>
          </a:xfrm>
          <a:prstGeom prst="rect">
            <a:avLst/>
          </a:prstGeom>
          <a:noFill/>
        </p:spPr>
      </p:pic>
      <p:pic>
        <p:nvPicPr>
          <p:cNvPr id="18" name="Picture 4" descr="G:\foto migliori progetto\IMG_3511.JPG"/>
          <p:cNvPicPr/>
          <p:nvPr/>
        </p:nvPicPr>
        <p:blipFill>
          <a:blip r:embed="rId8" cstate="print"/>
          <a:srcRect l="33758"/>
          <a:stretch>
            <a:fillRect/>
          </a:stretch>
        </p:blipFill>
        <p:spPr bwMode="auto">
          <a:xfrm>
            <a:off x="5759973" y="931025"/>
            <a:ext cx="4432746" cy="4995950"/>
          </a:xfrm>
          <a:prstGeom prst="rect">
            <a:avLst/>
          </a:prstGeom>
          <a:noFill/>
        </p:spPr>
      </p:pic>
      <p:pic>
        <p:nvPicPr>
          <p:cNvPr id="19" name="Immagine 18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r="4784" b="7325"/>
          <a:stretch/>
        </p:blipFill>
        <p:spPr>
          <a:xfrm>
            <a:off x="6028909" y="1949866"/>
            <a:ext cx="3894874" cy="2958268"/>
          </a:xfrm>
          <a:prstGeom prst="rect">
            <a:avLst/>
          </a:prstGeom>
        </p:spPr>
      </p:pic>
      <p:sp>
        <p:nvSpPr>
          <p:cNvPr id="20" name="Arrotonda angolo diagonale rettangolo 4"/>
          <p:cNvSpPr/>
          <p:nvPr/>
        </p:nvSpPr>
        <p:spPr>
          <a:xfrm>
            <a:off x="179996" y="725111"/>
            <a:ext cx="3500462" cy="500066"/>
          </a:xfrm>
          <a:prstGeom prst="round2Diag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70A8DA"/>
              </a:gs>
              <a:gs pos="100000">
                <a:srgbClr val="B9D4ED"/>
              </a:gs>
            </a:gsLst>
            <a:lin ang="5400000" scaled="0"/>
          </a:gradFill>
          <a:ln>
            <a:solidFill>
              <a:srgbClr val="003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2</a:t>
            </a:r>
            <a:r>
              <a:rPr lang="it-IT" b="1" baseline="30000" dirty="0">
                <a:solidFill>
                  <a:schemeClr val="tx1"/>
                </a:solidFill>
              </a:rPr>
              <a:t>a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UD: Per una mente in forma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83521" y="1240177"/>
            <a:ext cx="3500462" cy="2196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rgbClr val="003DB8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8</a:t>
            </a:r>
            <a:r>
              <a:rPr lang="it-IT" sz="1400" b="1" dirty="0" smtClean="0"/>
              <a:t> incontri</a:t>
            </a:r>
            <a:r>
              <a:rPr lang="it-IT" sz="1200" b="1" dirty="0" smtClean="0"/>
              <a:t>: </a:t>
            </a:r>
            <a:endParaRPr lang="it-IT" sz="1400" dirty="0"/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Geometria a casa mia: scopriamo i solidi intorno a noi!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Dai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solidi alle figure piane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Tutti in forma!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Giochiamo con le forme!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Piccoli ingegneri all’opera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Congruenza, similitudine ed equivalenza (2 ore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*</a:t>
            </a:r>
          </a:p>
          <a:p>
            <a:endParaRPr lang="it-IT" sz="1400" dirty="0" smtClean="0"/>
          </a:p>
          <a:p>
            <a:endParaRPr lang="it-IT" sz="1400" dirty="0"/>
          </a:p>
        </p:txBody>
      </p:sp>
      <p:pic>
        <p:nvPicPr>
          <p:cNvPr id="22" name="Immagine 2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2" b="12187"/>
          <a:stretch/>
        </p:blipFill>
        <p:spPr>
          <a:xfrm>
            <a:off x="5313257" y="868910"/>
            <a:ext cx="5486400" cy="28790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68" y="3758102"/>
            <a:ext cx="3814177" cy="2848860"/>
          </a:xfrm>
          <a:prstGeom prst="rect">
            <a:avLst/>
          </a:prstGeom>
        </p:spPr>
      </p:pic>
      <p:pic>
        <p:nvPicPr>
          <p:cNvPr id="24" name="Immagine 2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96" y="1787236"/>
            <a:ext cx="4389120" cy="3283528"/>
          </a:xfrm>
          <a:prstGeom prst="rect">
            <a:avLst/>
          </a:prstGeom>
        </p:spPr>
      </p:pic>
      <p:pic>
        <p:nvPicPr>
          <p:cNvPr id="25" name="Immagine 24" descr="C:\Users\SOFIA\Desktop\foto relazione finale\Immagine110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86" y="1755343"/>
            <a:ext cx="2497531" cy="334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magine 25"/>
          <p:cNvPicPr/>
          <p:nvPr/>
        </p:nvPicPr>
        <p:blipFill rotWithShape="1">
          <a:blip r:embed="rId14"/>
          <a:srcRect l="43911" t="47950" r="10806" b="27578"/>
          <a:stretch/>
        </p:blipFill>
        <p:spPr bwMode="auto">
          <a:xfrm>
            <a:off x="7199748" y="1834042"/>
            <a:ext cx="4274818" cy="3189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magine 26"/>
          <p:cNvPicPr/>
          <p:nvPr/>
        </p:nvPicPr>
        <p:blipFill rotWithShape="1">
          <a:blip r:embed="rId14"/>
          <a:srcRect l="43396" t="28199" r="18354" b="54782"/>
          <a:stretch/>
        </p:blipFill>
        <p:spPr bwMode="auto">
          <a:xfrm>
            <a:off x="4018152" y="728602"/>
            <a:ext cx="3823292" cy="2348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magine 27"/>
          <p:cNvPicPr/>
          <p:nvPr/>
        </p:nvPicPr>
        <p:blipFill rotWithShape="1">
          <a:blip r:embed="rId14"/>
          <a:srcRect l="7890" t="50435" r="57290" b="30186"/>
          <a:stretch/>
        </p:blipFill>
        <p:spPr bwMode="auto">
          <a:xfrm>
            <a:off x="8549175" y="727231"/>
            <a:ext cx="3287088" cy="2526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magine 28"/>
          <p:cNvPicPr/>
          <p:nvPr/>
        </p:nvPicPr>
        <p:blipFill rotWithShape="1">
          <a:blip r:embed="rId15"/>
          <a:srcRect l="46716" t="78526" r="6205" b="3968"/>
          <a:stretch/>
        </p:blipFill>
        <p:spPr bwMode="auto">
          <a:xfrm>
            <a:off x="4018152" y="3240878"/>
            <a:ext cx="3475990" cy="1783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magine 29"/>
          <p:cNvPicPr/>
          <p:nvPr/>
        </p:nvPicPr>
        <p:blipFill rotWithShape="1">
          <a:blip r:embed="rId16"/>
          <a:srcRect l="10290" t="4472" r="36879" b="84720"/>
          <a:stretch/>
        </p:blipFill>
        <p:spPr bwMode="auto">
          <a:xfrm>
            <a:off x="7768121" y="3872724"/>
            <a:ext cx="4079875" cy="1152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Arrotonda angolo diagonale rettangolo 3"/>
          <p:cNvSpPr/>
          <p:nvPr/>
        </p:nvSpPr>
        <p:spPr>
          <a:xfrm>
            <a:off x="173588" y="730753"/>
            <a:ext cx="3500462" cy="500066"/>
          </a:xfrm>
          <a:prstGeom prst="round2Diag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70A8DA"/>
              </a:gs>
              <a:gs pos="100000">
                <a:srgbClr val="B9D4ED"/>
              </a:gs>
            </a:gsLst>
            <a:lin ang="5400000" scaled="0"/>
          </a:gradFill>
          <a:ln>
            <a:solidFill>
              <a:srgbClr val="003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3</a:t>
            </a:r>
            <a:r>
              <a:rPr lang="it-IT" b="1" baseline="30000" dirty="0">
                <a:solidFill>
                  <a:schemeClr val="tx1"/>
                </a:solidFill>
              </a:rPr>
              <a:t>a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UD: Dai concetti geometrici primitivi alla misura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54062" y="1239547"/>
            <a:ext cx="3500462" cy="2664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rgbClr val="003DB8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/>
              <a:t>7</a:t>
            </a:r>
            <a:r>
              <a:rPr lang="it-IT" sz="1400" b="1" dirty="0" smtClean="0"/>
              <a:t> </a:t>
            </a:r>
            <a:r>
              <a:rPr lang="it-IT" sz="1400" b="1" dirty="0"/>
              <a:t>incontri</a:t>
            </a:r>
            <a:r>
              <a:rPr lang="it-IT" sz="14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Vivo per considerare il cielo e le stelle…” (Pitagora) (3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“Momento angolare”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Nelle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vesti degli antichi tenditori di corde…una corda tira l’altra!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*Mettiamoci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alla prova!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*Mettiamoci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alla prova!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Misure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per tutti  gusti!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Misura con cura!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E ora misuriamo la superficie! (2 ore)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Mettiamoci alla prova! (1 ora)</a:t>
            </a:r>
          </a:p>
          <a:p>
            <a:endParaRPr lang="it-IT" sz="1400" dirty="0"/>
          </a:p>
          <a:p>
            <a:endParaRPr lang="it-IT" sz="1400" dirty="0"/>
          </a:p>
        </p:txBody>
      </p:sp>
      <p:pic>
        <p:nvPicPr>
          <p:cNvPr id="33" name="Immagine 32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8" t="5487" r="7052" b="23186"/>
          <a:stretch/>
        </p:blipFill>
        <p:spPr>
          <a:xfrm>
            <a:off x="4003413" y="744104"/>
            <a:ext cx="2651472" cy="2147860"/>
          </a:xfrm>
          <a:prstGeom prst="rect">
            <a:avLst/>
          </a:prstGeom>
        </p:spPr>
      </p:pic>
      <p:pic>
        <p:nvPicPr>
          <p:cNvPr id="34" name="Immagine 33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08" y="727231"/>
            <a:ext cx="2951683" cy="3950208"/>
          </a:xfrm>
          <a:prstGeom prst="rect">
            <a:avLst/>
          </a:prstGeom>
        </p:spPr>
      </p:pic>
      <p:pic>
        <p:nvPicPr>
          <p:cNvPr id="35" name="Immagine 34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2300" y="3433572"/>
            <a:ext cx="3823854" cy="2859578"/>
          </a:xfrm>
          <a:prstGeom prst="rect">
            <a:avLst/>
          </a:prstGeom>
        </p:spPr>
      </p:pic>
      <p:pic>
        <p:nvPicPr>
          <p:cNvPr id="36" name="Immagine 35"/>
          <p:cNvPicPr/>
          <p:nvPr/>
        </p:nvPicPr>
        <p:blipFill rotWithShape="1">
          <a:blip r:embed="rId16"/>
          <a:srcRect l="10634" t="47329" r="46827" b="27080"/>
          <a:stretch/>
        </p:blipFill>
        <p:spPr bwMode="auto">
          <a:xfrm>
            <a:off x="3934781" y="716022"/>
            <a:ext cx="3779557" cy="313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Immagine 36"/>
          <p:cNvPicPr/>
          <p:nvPr/>
        </p:nvPicPr>
        <p:blipFill rotWithShape="1">
          <a:blip r:embed="rId16"/>
          <a:srcRect l="22642" t="74037" r="39279" b="621"/>
          <a:stretch/>
        </p:blipFill>
        <p:spPr bwMode="auto">
          <a:xfrm>
            <a:off x="8378421" y="3688780"/>
            <a:ext cx="3383288" cy="3109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magine 37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10" y="1730086"/>
            <a:ext cx="2732810" cy="3397828"/>
          </a:xfrm>
          <a:prstGeom prst="rect">
            <a:avLst/>
          </a:prstGeom>
        </p:spPr>
      </p:pic>
      <p:pic>
        <p:nvPicPr>
          <p:cNvPr id="39" name="Immagine 38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8983" y="1547935"/>
            <a:ext cx="3291840" cy="2453917"/>
          </a:xfrm>
          <a:prstGeom prst="rect">
            <a:avLst/>
          </a:prstGeom>
        </p:spPr>
      </p:pic>
      <p:pic>
        <p:nvPicPr>
          <p:cNvPr id="40" name="Immagine 39"/>
          <p:cNvPicPr/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/>
          <a:stretch/>
        </p:blipFill>
        <p:spPr>
          <a:xfrm>
            <a:off x="8855880" y="1129743"/>
            <a:ext cx="3068651" cy="2678360"/>
          </a:xfrm>
          <a:prstGeom prst="rect">
            <a:avLst/>
          </a:prstGeom>
        </p:spPr>
      </p:pic>
      <p:pic>
        <p:nvPicPr>
          <p:cNvPr id="41" name="Immagine 40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55" y="3976808"/>
            <a:ext cx="3576136" cy="2663397"/>
          </a:xfrm>
          <a:prstGeom prst="rect">
            <a:avLst/>
          </a:prstGeom>
        </p:spPr>
      </p:pic>
      <p:pic>
        <p:nvPicPr>
          <p:cNvPr id="42" name="Immagine 41"/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8"/>
          <a:stretch/>
        </p:blipFill>
        <p:spPr>
          <a:xfrm rot="5400000">
            <a:off x="4213804" y="434312"/>
            <a:ext cx="2545254" cy="3101895"/>
          </a:xfrm>
          <a:prstGeom prst="rect">
            <a:avLst/>
          </a:prstGeom>
        </p:spPr>
      </p:pic>
      <p:pic>
        <p:nvPicPr>
          <p:cNvPr id="43" name="Immagine 42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52" y="730753"/>
            <a:ext cx="3455185" cy="2579024"/>
          </a:xfrm>
          <a:prstGeom prst="rect">
            <a:avLst/>
          </a:prstGeom>
        </p:spPr>
      </p:pic>
      <p:pic>
        <p:nvPicPr>
          <p:cNvPr id="44" name="Immagine 43"/>
          <p:cNvPicPr/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35376"/>
          <a:stretch/>
        </p:blipFill>
        <p:spPr>
          <a:xfrm>
            <a:off x="5651479" y="4055244"/>
            <a:ext cx="4125717" cy="199033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34960" r="6992" b="30765"/>
          <a:stretch/>
        </p:blipFill>
        <p:spPr>
          <a:xfrm>
            <a:off x="5291458" y="2620983"/>
            <a:ext cx="5620145" cy="16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  <p:bldP spid="20" grpId="0" animBg="1"/>
      <p:bldP spid="20" grpId="1" animBg="1"/>
      <p:bldP spid="21" grpId="0" animBg="1"/>
      <p:bldP spid="21" grpId="1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981200" y="274638"/>
            <a:ext cx="804389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b="1" dirty="0" smtClean="0">
                <a:latin typeface="+mj-lt"/>
                <a:ea typeface="+mj-ea"/>
                <a:cs typeface="+mj-cs"/>
              </a:rPr>
              <a:t>Un incontro in classe…</a:t>
            </a:r>
            <a:endParaRPr lang="it-IT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3"/>
          <a:stretch/>
        </p:blipFill>
        <p:spPr>
          <a:xfrm>
            <a:off x="4771041" y="2091597"/>
            <a:ext cx="2461840" cy="165630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/>
          <a:stretch/>
        </p:blipFill>
        <p:spPr>
          <a:xfrm>
            <a:off x="1963263" y="1958127"/>
            <a:ext cx="2776082" cy="18150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6" y="4787430"/>
            <a:ext cx="2575684" cy="192381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/>
          <a:stretch/>
        </p:blipFill>
        <p:spPr>
          <a:xfrm rot="10800000">
            <a:off x="2822036" y="4711767"/>
            <a:ext cx="2160240" cy="199947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43" y="4765294"/>
            <a:ext cx="2605321" cy="194594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2109" y="4428682"/>
            <a:ext cx="2613250" cy="195187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7"/>
          <a:stretch/>
        </p:blipFill>
        <p:spPr>
          <a:xfrm>
            <a:off x="10021539" y="1835667"/>
            <a:ext cx="2018125" cy="191842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7" b="11670"/>
          <a:stretch/>
        </p:blipFill>
        <p:spPr>
          <a:xfrm>
            <a:off x="7253620" y="2277618"/>
            <a:ext cx="2747179" cy="14739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9026" r="9517" b="26702"/>
          <a:stretch/>
        </p:blipFill>
        <p:spPr>
          <a:xfrm>
            <a:off x="4675050" y="4853077"/>
            <a:ext cx="2841901" cy="18581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 b="16014"/>
          <a:stretch/>
        </p:blipFill>
        <p:spPr>
          <a:xfrm rot="5400000">
            <a:off x="20102" y="1532870"/>
            <a:ext cx="2556501" cy="1876732"/>
          </a:xfrm>
          <a:prstGeom prst="rect">
            <a:avLst/>
          </a:prstGeom>
        </p:spPr>
      </p:pic>
      <p:sp>
        <p:nvSpPr>
          <p:cNvPr id="18" name="Arrotonda angolo diagonale rettangolo 2"/>
          <p:cNvSpPr/>
          <p:nvPr/>
        </p:nvSpPr>
        <p:spPr>
          <a:xfrm>
            <a:off x="4634792" y="1166399"/>
            <a:ext cx="2734339" cy="503421"/>
          </a:xfrm>
          <a:prstGeom prst="round2Diag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70A8DA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Congruenza e similitudine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Arrotonda angolo diagonale rettangolo 4"/>
          <p:cNvSpPr/>
          <p:nvPr/>
        </p:nvSpPr>
        <p:spPr>
          <a:xfrm>
            <a:off x="5248982" y="4127526"/>
            <a:ext cx="1694035" cy="500066"/>
          </a:xfrm>
          <a:prstGeom prst="round2Diag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70A8DA"/>
              </a:gs>
              <a:gs pos="100000">
                <a:srgbClr val="B9D4ED"/>
              </a:gs>
            </a:gsLst>
            <a:lin ang="5400000" scaled="0"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Equivalenza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2" name="Fumetto 2 21"/>
          <p:cNvSpPr/>
          <p:nvPr/>
        </p:nvSpPr>
        <p:spPr>
          <a:xfrm>
            <a:off x="2174841" y="1451878"/>
            <a:ext cx="1794132" cy="654971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uguali!» </a:t>
            </a:r>
            <a:endParaRPr lang="it-IT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Molti alunni)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3" name="Fumetto 2 22"/>
          <p:cNvSpPr/>
          <p:nvPr/>
        </p:nvSpPr>
        <p:spPr>
          <a:xfrm>
            <a:off x="4088722" y="1852415"/>
            <a:ext cx="2118262" cy="654142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mettiamo sopra!» (Dario, 4 anni)</a:t>
            </a:r>
            <a:endParaRPr lang="it-IT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Fumetto 2 23"/>
          <p:cNvSpPr/>
          <p:nvPr/>
        </p:nvSpPr>
        <p:spPr>
          <a:xfrm>
            <a:off x="2666209" y="4057033"/>
            <a:ext cx="2104832" cy="83857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«Sono uguali solo che quello è più piccolo» (Leonardo, 5 anni)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Fumetto 2 24"/>
          <p:cNvSpPr/>
          <p:nvPr/>
        </p:nvSpPr>
        <p:spPr>
          <a:xfrm>
            <a:off x="320410" y="4597581"/>
            <a:ext cx="1937051" cy="627202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bg1"/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Sono diversi!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</a:rPr>
              <a:t>(Molti alunni)</a:t>
            </a:r>
            <a:endParaRPr lang="it-I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27" name="Fumetto 2 26"/>
          <p:cNvSpPr/>
          <p:nvPr/>
        </p:nvSpPr>
        <p:spPr>
          <a:xfrm>
            <a:off x="8757714" y="3970122"/>
            <a:ext cx="2684493" cy="761435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bg1"/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«Ma ci credete se vi dico che sono uguali? Nel senso che sono </a:t>
            </a:r>
            <a:r>
              <a:rPr lang="it-IT" sz="16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grandi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uguali?»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(Io) </a:t>
            </a:r>
            <a:endParaRPr lang="it-IT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9" name="Fumetto 2 28"/>
          <p:cNvSpPr/>
          <p:nvPr/>
        </p:nvSpPr>
        <p:spPr>
          <a:xfrm>
            <a:off x="9037720" y="1553493"/>
            <a:ext cx="1691371" cy="724124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«Che bello questo gioco!» </a:t>
            </a: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(Più alunni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La valutazione</a:t>
            </a:r>
            <a:endParaRPr lang="it-IT" b="1" dirty="0"/>
          </a:p>
        </p:txBody>
      </p:sp>
      <p:pic>
        <p:nvPicPr>
          <p:cNvPr id="3" name="Picture 4" descr="G:\foto migliori progetto\IMG_3576.JPG"/>
          <p:cNvPicPr>
            <a:picLocks noChangeAspect="1" noChangeArrowheads="1"/>
          </p:cNvPicPr>
          <p:nvPr/>
        </p:nvPicPr>
        <p:blipFill>
          <a:blip r:embed="rId3" cstate="print"/>
          <a:srcRect l="10783" r="9645"/>
          <a:stretch>
            <a:fillRect/>
          </a:stretch>
        </p:blipFill>
        <p:spPr bwMode="auto">
          <a:xfrm rot="10800000">
            <a:off x="8255197" y="3245131"/>
            <a:ext cx="3605230" cy="3384086"/>
          </a:xfrm>
          <a:prstGeom prst="rect">
            <a:avLst/>
          </a:prstGeom>
          <a:noFill/>
        </p:spPr>
      </p:pic>
      <p:pic>
        <p:nvPicPr>
          <p:cNvPr id="5" name="Picture 2" descr="G:\foto migliori progetto\IMG_3573.JPG"/>
          <p:cNvPicPr>
            <a:picLocks noChangeAspect="1" noChangeArrowheads="1"/>
          </p:cNvPicPr>
          <p:nvPr/>
        </p:nvPicPr>
        <p:blipFill>
          <a:blip r:embed="rId4" cstate="print"/>
          <a:srcRect b="6378"/>
          <a:stretch>
            <a:fillRect/>
          </a:stretch>
        </p:blipFill>
        <p:spPr bwMode="auto">
          <a:xfrm>
            <a:off x="4077134" y="1712094"/>
            <a:ext cx="4051585" cy="2833159"/>
          </a:xfrm>
          <a:prstGeom prst="rect">
            <a:avLst/>
          </a:prstGeom>
          <a:noFill/>
        </p:spPr>
      </p:pic>
      <p:pic>
        <p:nvPicPr>
          <p:cNvPr id="6" name="Picture 3" descr="G:\foto migliori progetto\IMG_3574.JPG"/>
          <p:cNvPicPr>
            <a:picLocks noChangeAspect="1" noChangeArrowheads="1"/>
          </p:cNvPicPr>
          <p:nvPr/>
        </p:nvPicPr>
        <p:blipFill>
          <a:blip r:embed="rId5" cstate="print"/>
          <a:srcRect b="6378"/>
          <a:stretch>
            <a:fillRect/>
          </a:stretch>
        </p:blipFill>
        <p:spPr bwMode="auto">
          <a:xfrm>
            <a:off x="157394" y="3610914"/>
            <a:ext cx="3793262" cy="2652521"/>
          </a:xfrm>
          <a:prstGeom prst="rect">
            <a:avLst/>
          </a:prstGeom>
          <a:noFill/>
        </p:spPr>
      </p:pic>
      <p:sp>
        <p:nvSpPr>
          <p:cNvPr id="9" name="Fumetto 2 8"/>
          <p:cNvSpPr/>
          <p:nvPr/>
        </p:nvSpPr>
        <p:spPr>
          <a:xfrm>
            <a:off x="8585769" y="2072809"/>
            <a:ext cx="2944085" cy="790835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bg1"/>
              </a:solidFill>
            </a:endParaRPr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Senza contare l’ho fatto io!» (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Shady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, 5 anni)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0" name="Fumetto 2 9"/>
          <p:cNvSpPr/>
          <p:nvPr/>
        </p:nvSpPr>
        <p:spPr>
          <a:xfrm>
            <a:off x="698054" y="2111191"/>
            <a:ext cx="2711941" cy="790835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«Lo voglio fare ancora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!» (Molti alunni) 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4741187" y="5076092"/>
            <a:ext cx="2709626" cy="97994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bg1"/>
              </a:solidFill>
            </a:endParaRPr>
          </a:p>
          <a:p>
            <a:pPr algn="ctr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«Questo gioco è bellissimo!» (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</a:rPr>
              <a:t>Devid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, 5 anni)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Per concludere… 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2471694" y="3928314"/>
            <a:ext cx="2416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3DB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incontro (27-03-2014) </a:t>
            </a:r>
          </a:p>
        </p:txBody>
      </p:sp>
      <p:sp>
        <p:nvSpPr>
          <p:cNvPr id="7" name="Rettangolo 6"/>
          <p:cNvSpPr/>
          <p:nvPr/>
        </p:nvSpPr>
        <p:spPr>
          <a:xfrm>
            <a:off x="7381468" y="5085226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3DB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XVI incontro (8-05-2014)</a:t>
            </a:r>
            <a:endParaRPr lang="it-IT" b="1" dirty="0">
              <a:solidFill>
                <a:srgbClr val="003DB8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60" y="4493777"/>
            <a:ext cx="2031480" cy="20314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Fumetto 2 8"/>
          <p:cNvSpPr/>
          <p:nvPr/>
        </p:nvSpPr>
        <p:spPr>
          <a:xfrm>
            <a:off x="2439898" y="4258174"/>
            <a:ext cx="2448000" cy="108000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003DB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3DB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«Ancora i numeri? Non mi piacciono i numeri…mi annoiano!» (</a:t>
            </a:r>
            <a:r>
              <a:rPr lang="it-IT" sz="1600" b="1" dirty="0" smtClean="0">
                <a:solidFill>
                  <a:srgbClr val="003DB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Nicola, 5 anni)</a:t>
            </a:r>
            <a:endParaRPr lang="it-IT" sz="1600" b="1" dirty="0">
              <a:solidFill>
                <a:srgbClr val="003DB8"/>
              </a:solidFill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7381468" y="5454558"/>
            <a:ext cx="2520280" cy="120032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003DB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3DB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«Lo sai, prima non mi piacevano i numeri, </a:t>
            </a:r>
          </a:p>
          <a:p>
            <a:pPr algn="ctr"/>
            <a:r>
              <a:rPr lang="it-IT" sz="1600" b="1" dirty="0" smtClean="0">
                <a:solidFill>
                  <a:srgbClr val="003DB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ora li amo! Sono divertentissimi!»</a:t>
            </a:r>
          </a:p>
          <a:p>
            <a:pPr algn="ctr"/>
            <a:r>
              <a:rPr lang="it-IT" sz="1600" b="1" dirty="0" smtClean="0">
                <a:solidFill>
                  <a:srgbClr val="003DB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(Nicola, 5 anni)</a:t>
            </a:r>
            <a:endParaRPr lang="it-IT" sz="1600" b="1" dirty="0">
              <a:solidFill>
                <a:srgbClr val="003DB8"/>
              </a:solidFill>
            </a:endParaRPr>
          </a:p>
        </p:txBody>
      </p:sp>
      <p:sp>
        <p:nvSpPr>
          <p:cNvPr id="12" name="Pergamena 2 11"/>
          <p:cNvSpPr/>
          <p:nvPr/>
        </p:nvSpPr>
        <p:spPr>
          <a:xfrm>
            <a:off x="3396229" y="1146637"/>
            <a:ext cx="5399542" cy="2610334"/>
          </a:xfrm>
          <a:prstGeom prst="horizontalScroll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L’aver contrastato la visione procedurale e puramente pratica della matematica, offrendo ai bambini una concezione umanistica di questa disciplina, come formazione e cultura, e cioè come </a:t>
            </a:r>
            <a:r>
              <a:rPr lang="it-IT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paideia</a:t>
            </a: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si è rivelato una proposta culturale vincente, che ha permesso di esperirne la sorprendente potenza formativa. </a:t>
            </a:r>
            <a:endParaRPr lang="it-IT" b="1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465" y="1089664"/>
            <a:ext cx="2877312" cy="271272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4"/>
          <a:stretch/>
        </p:blipFill>
        <p:spPr>
          <a:xfrm>
            <a:off x="295180" y="1146637"/>
            <a:ext cx="2940094" cy="2712720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95283" y="5634077"/>
            <a:ext cx="2698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«Siamo riusciti a capire cosa possiamo fare con le forme e i numeri!» (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Leonardo, 5 anni)</a:t>
            </a:r>
            <a:endParaRPr lang="it-IT" sz="1400" b="1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211377" y="4034857"/>
            <a:ext cx="2860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«I numeri sono infiniti! </a:t>
            </a:r>
            <a:endParaRPr lang="it-IT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Non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finiscono mai!» </a:t>
            </a:r>
            <a:endParaRPr lang="it-IT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(Leonardo, 5 anni)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95283" y="4260956"/>
            <a:ext cx="2344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«Mi piace troppo contare! Voglio contare tutto il giorno!» </a:t>
            </a:r>
            <a:endParaRPr lang="it-IT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it-IT" sz="1600" b="1" dirty="0" err="1" smtClean="0">
                <a:solidFill>
                  <a:schemeClr val="accent5">
                    <a:lumMod val="50000"/>
                  </a:schemeClr>
                </a:solidFill>
              </a:rPr>
              <a:t>Shady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, 5 anni)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9901748" y="4436607"/>
            <a:ext cx="2266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«Guarda Elena! Se lo piego diventa un’altra forma!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...Rombo!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(Davide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 anni,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riferendosi al 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quadrato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787323" y="3593654"/>
            <a:ext cx="4617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«È infinita!» (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Vincenzo, 4 anni, riferendosi alla retta)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471694" y="5757189"/>
            <a:ext cx="2910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«Si può misurare tutto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!» (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Vincenzo, 4 anni)</a:t>
            </a:r>
            <a:endParaRPr lang="it-IT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6375</TotalTime>
  <Words>1286</Words>
  <Application>Microsoft Office PowerPoint</Application>
  <PresentationFormat>Widescreen</PresentationFormat>
  <Paragraphs>135</Paragraphs>
  <Slides>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 2</vt:lpstr>
      <vt:lpstr>HDOfficeLightV0</vt:lpstr>
      <vt:lpstr>Presentazione standard di PowerPoint</vt:lpstr>
      <vt:lpstr>Il quadro teorico</vt:lpstr>
      <vt:lpstr>Presentazione standard di PowerPoint</vt:lpstr>
      <vt:lpstr>Presentazione standard di PowerPoint</vt:lpstr>
      <vt:lpstr>Presentazione standard di PowerPoint</vt:lpstr>
      <vt:lpstr>La valutazione</vt:lpstr>
      <vt:lpstr>Per concludere…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</cp:lastModifiedBy>
  <cp:revision>98</cp:revision>
  <dcterms:created xsi:type="dcterms:W3CDTF">2015-11-30T10:58:17Z</dcterms:created>
  <dcterms:modified xsi:type="dcterms:W3CDTF">2015-12-08T22:26:12Z</dcterms:modified>
</cp:coreProperties>
</file>