
<file path=[Content_Types].xml><?xml version="1.0" encoding="utf-8"?>
<Types xmlns="http://schemas.openxmlformats.org/package/2006/content-types">
  <Override PartName="/ppt/diagrams/drawing2.xml" ContentType="application/vnd.ms-office.drawingml.diagramDrawing+xml"/>
  <Override PartName="/ppt/slides/slide9.xml" ContentType="application/vnd.openxmlformats-officedocument.presentationml.slide+xml"/>
  <Override PartName="/ppt/diagrams/data2.xml" ContentType="application/vnd.openxmlformats-officedocument.drawingml.diagramData+xml"/>
  <Override PartName="/ppt/diagrams/colors5.xml" ContentType="application/vnd.openxmlformats-officedocument.drawingml.diagramColors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diagrams/colors1.xml" ContentType="application/vnd.openxmlformats-officedocument.drawingml.diagramColors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xml" ContentType="application/xml"/>
  <Override PartName="/ppt/diagrams/drawing3.xml" ContentType="application/vnd.ms-office.drawingml.diagramDrawing+xml"/>
  <Override PartName="/ppt/tableStyles.xml" ContentType="application/vnd.openxmlformats-officedocument.presentationml.tableStyles+xml"/>
  <Override PartName="/ppt/diagrams/data3.xml" ContentType="application/vnd.openxmlformats-officedocument.drawingml.diagramData+xml"/>
  <Override PartName="/ppt/diagrams/colors6.xml" ContentType="application/vnd.openxmlformats-officedocument.drawingml.diagramColor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diagrams/colors2.xml" ContentType="application/vnd.openxmlformats-officedocument.drawingml.diagramColors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layout5.xml" ContentType="application/vnd.openxmlformats-officedocument.drawingml.diagramLayout+xml"/>
  <Override PartName="/ppt/slides/slide2.xml" ContentType="application/vnd.openxmlformats-officedocument.presentationml.slide+xml"/>
  <Override PartName="/ppt/diagrams/quickStyle5.xml" ContentType="application/vnd.openxmlformats-officedocument.drawingml.diagramStyle+xml"/>
  <Default Extension="png" ContentType="image/png"/>
  <Override PartName="/ppt/diagrams/quickStyle1.xml" ContentType="application/vnd.openxmlformats-officedocument.drawingml.diagramStyle+xml"/>
  <Override PartName="/ppt/slideLayouts/slideLayout2.xml" ContentType="application/vnd.openxmlformats-officedocument.presentationml.slideLayout+xml"/>
  <Override PartName="/ppt/diagrams/layout1.xml" ContentType="application/vnd.openxmlformats-officedocument.drawingml.diagramLayout+xml"/>
  <Override PartName="/ppt/diagrams/drawing4.xml" ContentType="application/vnd.ms-office.drawingml.diagramDrawing+xml"/>
  <Override PartName="/ppt/diagrams/data4.xml" ContentType="application/vnd.openxmlformats-officedocument.drawingml.diagramData+xml"/>
  <Default Extension="gif" ContentType="image/gi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diagrams/colors3.xml" ContentType="application/vnd.openxmlformats-officedocument.drawingml.diagramColors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layout6.xml" ContentType="application/vnd.openxmlformats-officedocument.drawingml.diagramLayout+xml"/>
  <Override PartName="/ppt/slides/slide3.xml" ContentType="application/vnd.openxmlformats-officedocument.presentationml.slide+xml"/>
  <Override PartName="/ppt/diagrams/quickStyle6.xml" ContentType="application/vnd.openxmlformats-officedocument.drawingml.diagramStyle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slideLayouts/slideLayout3.xml" ContentType="application/vnd.openxmlformats-officedocument.presentationml.slideLayout+xml"/>
  <Override PartName="/ppt/diagrams/drawing5.xml" ContentType="application/vnd.ms-office.drawingml.diagramDrawing+xml"/>
  <Override PartName="/ppt/diagrams/data5.xml" ContentType="application/vnd.openxmlformats-officedocument.drawingml.diagramData+xml"/>
  <Override PartName="/ppt/diagrams/drawing1.xml" ContentType="application/vnd.ms-office.drawingml.diagramDrawing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4.xml" ContentType="application/vnd.openxmlformats-officedocument.drawingml.diagramColors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diagrams/layout3.xml" ContentType="application/vnd.openxmlformats-officedocument.drawingml.diagramLayout+xml"/>
  <Override PartName="/ppt/slideLayouts/slideLayout4.xml" ContentType="application/vnd.openxmlformats-officedocument.presentationml.slideLayout+xml"/>
  <Override PartName="/ppt/diagrams/quickStyle3.xml" ContentType="application/vnd.openxmlformats-officedocument.drawingml.diagramStyl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diagrams/drawing6.xml" ContentType="application/vnd.ms-office.drawingml.diagramDrawing+xml"/>
  <Override PartName="/ppt/viewProps.xml" ContentType="application/vnd.openxmlformats-officedocument.presentationml.viewProps+xml"/>
  <Default Extension="bin" ContentType="application/vnd.openxmlformats-officedocument.presentationml.printerSettings"/>
  <Override PartName="/ppt/diagrams/data6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72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4" r:id="rId1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1" autoAdjust="0"/>
    <p:restoredTop sz="94707" autoAdjust="0"/>
  </p:normalViewPr>
  <p:slideViewPr>
    <p:cSldViewPr>
      <p:cViewPr varScale="1">
        <p:scale>
          <a:sx n="137" d="100"/>
          <a:sy n="137" d="100"/>
        </p:scale>
        <p:origin x="-163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9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FEFB80-88E7-43C8-9314-9FA646BF7B6C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BD07FD6-A01F-48A0-9B20-0DFFD7556016}">
      <dgm:prSet phldrT="[Testo]"/>
      <dgm:spPr/>
      <dgm:t>
        <a:bodyPr/>
        <a:lstStyle/>
        <a:p>
          <a:r>
            <a:rPr lang="it-IT" dirty="0" smtClean="0"/>
            <a:t>Punto Linea Retta Segmento Angolo</a:t>
          </a:r>
          <a:endParaRPr lang="it-IT" dirty="0"/>
        </a:p>
      </dgm:t>
    </dgm:pt>
    <dgm:pt modelId="{8F0CF897-A96B-4A65-93B9-B27A273CEEE3}" type="parTrans" cxnId="{5CA891E2-1E26-496D-A3D4-7937B444A0C6}">
      <dgm:prSet/>
      <dgm:spPr/>
      <dgm:t>
        <a:bodyPr/>
        <a:lstStyle/>
        <a:p>
          <a:endParaRPr lang="it-IT"/>
        </a:p>
      </dgm:t>
    </dgm:pt>
    <dgm:pt modelId="{C064E62C-B2C0-4593-94D5-C94DD14729DF}" type="sibTrans" cxnId="{5CA891E2-1E26-496D-A3D4-7937B444A0C6}">
      <dgm:prSet/>
      <dgm:spPr/>
      <dgm:t>
        <a:bodyPr/>
        <a:lstStyle/>
        <a:p>
          <a:endParaRPr lang="it-IT"/>
        </a:p>
      </dgm:t>
    </dgm:pt>
    <dgm:pt modelId="{F5FB7E9E-0612-4267-805C-4F7A039A49AA}" type="pres">
      <dgm:prSet presAssocID="{00FEFB80-88E7-43C8-9314-9FA646BF7B6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E2693775-0F56-48A9-BE24-DB4969BBE92E}" type="pres">
      <dgm:prSet presAssocID="{CBD07FD6-A01F-48A0-9B20-0DFFD7556016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0A421012-0FCD-4685-B2E0-7C4D314AC202}" type="presOf" srcId="{00FEFB80-88E7-43C8-9314-9FA646BF7B6C}" destId="{F5FB7E9E-0612-4267-805C-4F7A039A49AA}" srcOrd="0" destOrd="0" presId="urn:microsoft.com/office/officeart/2005/8/layout/default#1"/>
    <dgm:cxn modelId="{EAB1AB9E-84AE-480E-9575-F901AFF0BE1B}" type="presOf" srcId="{CBD07FD6-A01F-48A0-9B20-0DFFD7556016}" destId="{E2693775-0F56-48A9-BE24-DB4969BBE92E}" srcOrd="0" destOrd="0" presId="urn:microsoft.com/office/officeart/2005/8/layout/default#1"/>
    <dgm:cxn modelId="{5CA891E2-1E26-496D-A3D4-7937B444A0C6}" srcId="{00FEFB80-88E7-43C8-9314-9FA646BF7B6C}" destId="{CBD07FD6-A01F-48A0-9B20-0DFFD7556016}" srcOrd="0" destOrd="0" parTransId="{8F0CF897-A96B-4A65-93B9-B27A273CEEE3}" sibTransId="{C064E62C-B2C0-4593-94D5-C94DD14729DF}"/>
    <dgm:cxn modelId="{C42E92A1-1074-4977-A023-9CF1946F488C}" type="presParOf" srcId="{F5FB7E9E-0612-4267-805C-4F7A039A49AA}" destId="{E2693775-0F56-48A9-BE24-DB4969BBE92E}" srcOrd="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FEFB80-88E7-43C8-9314-9FA646BF7B6C}" type="doc">
      <dgm:prSet loTypeId="urn:microsoft.com/office/officeart/2005/8/layout/default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BD07FD6-A01F-48A0-9B20-0DFFD7556016}">
      <dgm:prSet phldrT="[Testo]" custT="1"/>
      <dgm:spPr/>
      <dgm:t>
        <a:bodyPr/>
        <a:lstStyle/>
        <a:p>
          <a:r>
            <a:rPr lang="it-IT" sz="3200" dirty="0" smtClean="0"/>
            <a:t>Principali forme geometriche</a:t>
          </a:r>
          <a:endParaRPr lang="it-IT" sz="3200" dirty="0"/>
        </a:p>
      </dgm:t>
    </dgm:pt>
    <dgm:pt modelId="{8F0CF897-A96B-4A65-93B9-B27A273CEEE3}" type="parTrans" cxnId="{5CA891E2-1E26-496D-A3D4-7937B444A0C6}">
      <dgm:prSet/>
      <dgm:spPr/>
      <dgm:t>
        <a:bodyPr/>
        <a:lstStyle/>
        <a:p>
          <a:endParaRPr lang="it-IT"/>
        </a:p>
      </dgm:t>
    </dgm:pt>
    <dgm:pt modelId="{C064E62C-B2C0-4593-94D5-C94DD14729DF}" type="sibTrans" cxnId="{5CA891E2-1E26-496D-A3D4-7937B444A0C6}">
      <dgm:prSet/>
      <dgm:spPr/>
      <dgm:t>
        <a:bodyPr/>
        <a:lstStyle/>
        <a:p>
          <a:endParaRPr lang="it-IT"/>
        </a:p>
      </dgm:t>
    </dgm:pt>
    <dgm:pt modelId="{F5FB7E9E-0612-4267-805C-4F7A039A49AA}" type="pres">
      <dgm:prSet presAssocID="{00FEFB80-88E7-43C8-9314-9FA646BF7B6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E2693775-0F56-48A9-BE24-DB4969BBE92E}" type="pres">
      <dgm:prSet presAssocID="{CBD07FD6-A01F-48A0-9B20-0DFFD7556016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5CA891E2-1E26-496D-A3D4-7937B444A0C6}" srcId="{00FEFB80-88E7-43C8-9314-9FA646BF7B6C}" destId="{CBD07FD6-A01F-48A0-9B20-0DFFD7556016}" srcOrd="0" destOrd="0" parTransId="{8F0CF897-A96B-4A65-93B9-B27A273CEEE3}" sibTransId="{C064E62C-B2C0-4593-94D5-C94DD14729DF}"/>
    <dgm:cxn modelId="{F16664AE-CB19-4F8A-AB9F-6818AB7CDFEB}" type="presOf" srcId="{00FEFB80-88E7-43C8-9314-9FA646BF7B6C}" destId="{F5FB7E9E-0612-4267-805C-4F7A039A49AA}" srcOrd="0" destOrd="0" presId="urn:microsoft.com/office/officeart/2005/8/layout/default#2"/>
    <dgm:cxn modelId="{84025E90-B971-4811-8032-91EA233B375F}" type="presOf" srcId="{CBD07FD6-A01F-48A0-9B20-0DFFD7556016}" destId="{E2693775-0F56-48A9-BE24-DB4969BBE92E}" srcOrd="0" destOrd="0" presId="urn:microsoft.com/office/officeart/2005/8/layout/default#2"/>
    <dgm:cxn modelId="{93C393FF-8DFE-47D2-9E53-106978C23AA7}" type="presParOf" srcId="{F5FB7E9E-0612-4267-805C-4F7A039A49AA}" destId="{E2693775-0F56-48A9-BE24-DB4969BBE92E}" srcOrd="0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0FEFB80-88E7-43C8-9314-9FA646BF7B6C}" type="doc">
      <dgm:prSet loTypeId="urn:microsoft.com/office/officeart/2005/8/layout/default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BD07FD6-A01F-48A0-9B20-0DFFD7556016}">
      <dgm:prSet phldrT="[Testo]" custT="1"/>
      <dgm:spPr/>
      <dgm:t>
        <a:bodyPr/>
        <a:lstStyle/>
        <a:p>
          <a:r>
            <a:rPr lang="it-IT" sz="3200" dirty="0" smtClean="0"/>
            <a:t>Principali forme geometriche</a:t>
          </a:r>
          <a:endParaRPr lang="it-IT" sz="3200" dirty="0"/>
        </a:p>
      </dgm:t>
    </dgm:pt>
    <dgm:pt modelId="{8F0CF897-A96B-4A65-93B9-B27A273CEEE3}" type="parTrans" cxnId="{5CA891E2-1E26-496D-A3D4-7937B444A0C6}">
      <dgm:prSet/>
      <dgm:spPr/>
      <dgm:t>
        <a:bodyPr/>
        <a:lstStyle/>
        <a:p>
          <a:endParaRPr lang="it-IT"/>
        </a:p>
      </dgm:t>
    </dgm:pt>
    <dgm:pt modelId="{C064E62C-B2C0-4593-94D5-C94DD14729DF}" type="sibTrans" cxnId="{5CA891E2-1E26-496D-A3D4-7937B444A0C6}">
      <dgm:prSet/>
      <dgm:spPr/>
      <dgm:t>
        <a:bodyPr/>
        <a:lstStyle/>
        <a:p>
          <a:endParaRPr lang="it-IT"/>
        </a:p>
      </dgm:t>
    </dgm:pt>
    <dgm:pt modelId="{F5FB7E9E-0612-4267-805C-4F7A039A49AA}" type="pres">
      <dgm:prSet presAssocID="{00FEFB80-88E7-43C8-9314-9FA646BF7B6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E2693775-0F56-48A9-BE24-DB4969BBE92E}" type="pres">
      <dgm:prSet presAssocID="{CBD07FD6-A01F-48A0-9B20-0DFFD7556016}" presName="node" presStyleLbl="node1" presStyleIdx="0" presStyleCnt="1" custLinFactNeighborY="-1548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5CA891E2-1E26-496D-A3D4-7937B444A0C6}" srcId="{00FEFB80-88E7-43C8-9314-9FA646BF7B6C}" destId="{CBD07FD6-A01F-48A0-9B20-0DFFD7556016}" srcOrd="0" destOrd="0" parTransId="{8F0CF897-A96B-4A65-93B9-B27A273CEEE3}" sibTransId="{C064E62C-B2C0-4593-94D5-C94DD14729DF}"/>
    <dgm:cxn modelId="{059FE533-E679-4F13-9E88-44C3889ED998}" type="presOf" srcId="{CBD07FD6-A01F-48A0-9B20-0DFFD7556016}" destId="{E2693775-0F56-48A9-BE24-DB4969BBE92E}" srcOrd="0" destOrd="0" presId="urn:microsoft.com/office/officeart/2005/8/layout/default#3"/>
    <dgm:cxn modelId="{92346907-3632-47CC-89A1-E23B1C7A0483}" type="presOf" srcId="{00FEFB80-88E7-43C8-9314-9FA646BF7B6C}" destId="{F5FB7E9E-0612-4267-805C-4F7A039A49AA}" srcOrd="0" destOrd="0" presId="urn:microsoft.com/office/officeart/2005/8/layout/default#3"/>
    <dgm:cxn modelId="{4E759925-21DA-4CD8-BB88-2C663744E332}" type="presParOf" srcId="{F5FB7E9E-0612-4267-805C-4F7A039A49AA}" destId="{E2693775-0F56-48A9-BE24-DB4969BBE92E}" srcOrd="0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0FEFB80-88E7-43C8-9314-9FA646BF7B6C}" type="doc">
      <dgm:prSet loTypeId="urn:microsoft.com/office/officeart/2005/8/layout/default#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BD07FD6-A01F-48A0-9B20-0DFFD7556016}">
      <dgm:prSet phldrT="[Testo]" custT="1"/>
      <dgm:spPr/>
      <dgm:t>
        <a:bodyPr/>
        <a:lstStyle/>
        <a:p>
          <a:r>
            <a:rPr lang="it-IT" sz="3200" dirty="0" smtClean="0"/>
            <a:t>Principali forme geometriche</a:t>
          </a:r>
          <a:endParaRPr lang="it-IT" sz="3200" dirty="0"/>
        </a:p>
      </dgm:t>
    </dgm:pt>
    <dgm:pt modelId="{8F0CF897-A96B-4A65-93B9-B27A273CEEE3}" type="parTrans" cxnId="{5CA891E2-1E26-496D-A3D4-7937B444A0C6}">
      <dgm:prSet/>
      <dgm:spPr/>
      <dgm:t>
        <a:bodyPr/>
        <a:lstStyle/>
        <a:p>
          <a:endParaRPr lang="it-IT"/>
        </a:p>
      </dgm:t>
    </dgm:pt>
    <dgm:pt modelId="{C064E62C-B2C0-4593-94D5-C94DD14729DF}" type="sibTrans" cxnId="{5CA891E2-1E26-496D-A3D4-7937B444A0C6}">
      <dgm:prSet/>
      <dgm:spPr/>
      <dgm:t>
        <a:bodyPr/>
        <a:lstStyle/>
        <a:p>
          <a:endParaRPr lang="it-IT"/>
        </a:p>
      </dgm:t>
    </dgm:pt>
    <dgm:pt modelId="{F5FB7E9E-0612-4267-805C-4F7A039A49AA}" type="pres">
      <dgm:prSet presAssocID="{00FEFB80-88E7-43C8-9314-9FA646BF7B6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E2693775-0F56-48A9-BE24-DB4969BBE92E}" type="pres">
      <dgm:prSet presAssocID="{CBD07FD6-A01F-48A0-9B20-0DFFD7556016}" presName="node" presStyleLbl="node1" presStyleIdx="0" presStyleCnt="1" custLinFactNeighborY="-1548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5CA891E2-1E26-496D-A3D4-7937B444A0C6}" srcId="{00FEFB80-88E7-43C8-9314-9FA646BF7B6C}" destId="{CBD07FD6-A01F-48A0-9B20-0DFFD7556016}" srcOrd="0" destOrd="0" parTransId="{8F0CF897-A96B-4A65-93B9-B27A273CEEE3}" sibTransId="{C064E62C-B2C0-4593-94D5-C94DD14729DF}"/>
    <dgm:cxn modelId="{EC0148FF-08BD-4B24-897E-8EE05B5BE599}" type="presOf" srcId="{00FEFB80-88E7-43C8-9314-9FA646BF7B6C}" destId="{F5FB7E9E-0612-4267-805C-4F7A039A49AA}" srcOrd="0" destOrd="0" presId="urn:microsoft.com/office/officeart/2005/8/layout/default#4"/>
    <dgm:cxn modelId="{F65AFA78-B396-492F-B580-943538982143}" type="presOf" srcId="{CBD07FD6-A01F-48A0-9B20-0DFFD7556016}" destId="{E2693775-0F56-48A9-BE24-DB4969BBE92E}" srcOrd="0" destOrd="0" presId="urn:microsoft.com/office/officeart/2005/8/layout/default#4"/>
    <dgm:cxn modelId="{1A98BD99-F24D-4DA0-BEF9-76BC7C99D4F3}" type="presParOf" srcId="{F5FB7E9E-0612-4267-805C-4F7A039A49AA}" destId="{E2693775-0F56-48A9-BE24-DB4969BBE92E}" srcOrd="0" destOrd="0" presId="urn:microsoft.com/office/officeart/2005/8/layout/default#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0FEFB80-88E7-43C8-9314-9FA646BF7B6C}" type="doc">
      <dgm:prSet loTypeId="urn:microsoft.com/office/officeart/2005/8/layout/default#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BD07FD6-A01F-48A0-9B20-0DFFD7556016}">
      <dgm:prSet phldrT="[Testo]" custT="1"/>
      <dgm:spPr/>
      <dgm:t>
        <a:bodyPr/>
        <a:lstStyle/>
        <a:p>
          <a:r>
            <a:rPr lang="it-IT" sz="3200" dirty="0" smtClean="0"/>
            <a:t>Principali forme geometriche</a:t>
          </a:r>
          <a:endParaRPr lang="it-IT" sz="3200" dirty="0"/>
        </a:p>
      </dgm:t>
    </dgm:pt>
    <dgm:pt modelId="{8F0CF897-A96B-4A65-93B9-B27A273CEEE3}" type="parTrans" cxnId="{5CA891E2-1E26-496D-A3D4-7937B444A0C6}">
      <dgm:prSet/>
      <dgm:spPr/>
      <dgm:t>
        <a:bodyPr/>
        <a:lstStyle/>
        <a:p>
          <a:endParaRPr lang="it-IT"/>
        </a:p>
      </dgm:t>
    </dgm:pt>
    <dgm:pt modelId="{C064E62C-B2C0-4593-94D5-C94DD14729DF}" type="sibTrans" cxnId="{5CA891E2-1E26-496D-A3D4-7937B444A0C6}">
      <dgm:prSet/>
      <dgm:spPr/>
      <dgm:t>
        <a:bodyPr/>
        <a:lstStyle/>
        <a:p>
          <a:endParaRPr lang="it-IT"/>
        </a:p>
      </dgm:t>
    </dgm:pt>
    <dgm:pt modelId="{F5FB7E9E-0612-4267-805C-4F7A039A49AA}" type="pres">
      <dgm:prSet presAssocID="{00FEFB80-88E7-43C8-9314-9FA646BF7B6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E2693775-0F56-48A9-BE24-DB4969BBE92E}" type="pres">
      <dgm:prSet presAssocID="{CBD07FD6-A01F-48A0-9B20-0DFFD7556016}" presName="node" presStyleLbl="node1" presStyleIdx="0" presStyleCnt="1" custLinFactNeighborY="-1548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5CA891E2-1E26-496D-A3D4-7937B444A0C6}" srcId="{00FEFB80-88E7-43C8-9314-9FA646BF7B6C}" destId="{CBD07FD6-A01F-48A0-9B20-0DFFD7556016}" srcOrd="0" destOrd="0" parTransId="{8F0CF897-A96B-4A65-93B9-B27A273CEEE3}" sibTransId="{C064E62C-B2C0-4593-94D5-C94DD14729DF}"/>
    <dgm:cxn modelId="{453FBE54-4564-42BF-8850-91B202D839A0}" type="presOf" srcId="{CBD07FD6-A01F-48A0-9B20-0DFFD7556016}" destId="{E2693775-0F56-48A9-BE24-DB4969BBE92E}" srcOrd="0" destOrd="0" presId="urn:microsoft.com/office/officeart/2005/8/layout/default#5"/>
    <dgm:cxn modelId="{F7850763-AE32-4351-A46D-4A74FB170157}" type="presOf" srcId="{00FEFB80-88E7-43C8-9314-9FA646BF7B6C}" destId="{F5FB7E9E-0612-4267-805C-4F7A039A49AA}" srcOrd="0" destOrd="0" presId="urn:microsoft.com/office/officeart/2005/8/layout/default#5"/>
    <dgm:cxn modelId="{6F8576C3-66AF-459A-900E-89A7D54B42A0}" type="presParOf" srcId="{F5FB7E9E-0612-4267-805C-4F7A039A49AA}" destId="{E2693775-0F56-48A9-BE24-DB4969BBE92E}" srcOrd="0" destOrd="0" presId="urn:microsoft.com/office/officeart/2005/8/layout/default#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0FEFB80-88E7-43C8-9314-9FA646BF7B6C}" type="doc">
      <dgm:prSet loTypeId="urn:microsoft.com/office/officeart/2005/8/layout/default#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BD07FD6-A01F-48A0-9B20-0DFFD7556016}">
      <dgm:prSet phldrT="[Testo]" custT="1"/>
      <dgm:spPr/>
      <dgm:t>
        <a:bodyPr/>
        <a:lstStyle/>
        <a:p>
          <a:r>
            <a:rPr lang="it-IT" sz="3200" dirty="0" smtClean="0"/>
            <a:t>Principali forme geometriche</a:t>
          </a:r>
          <a:endParaRPr lang="it-IT" sz="3200" dirty="0"/>
        </a:p>
      </dgm:t>
    </dgm:pt>
    <dgm:pt modelId="{8F0CF897-A96B-4A65-93B9-B27A273CEEE3}" type="parTrans" cxnId="{5CA891E2-1E26-496D-A3D4-7937B444A0C6}">
      <dgm:prSet/>
      <dgm:spPr/>
      <dgm:t>
        <a:bodyPr/>
        <a:lstStyle/>
        <a:p>
          <a:endParaRPr lang="it-IT"/>
        </a:p>
      </dgm:t>
    </dgm:pt>
    <dgm:pt modelId="{C064E62C-B2C0-4593-94D5-C94DD14729DF}" type="sibTrans" cxnId="{5CA891E2-1E26-496D-A3D4-7937B444A0C6}">
      <dgm:prSet/>
      <dgm:spPr/>
      <dgm:t>
        <a:bodyPr/>
        <a:lstStyle/>
        <a:p>
          <a:endParaRPr lang="it-IT"/>
        </a:p>
      </dgm:t>
    </dgm:pt>
    <dgm:pt modelId="{F5FB7E9E-0612-4267-805C-4F7A039A49AA}" type="pres">
      <dgm:prSet presAssocID="{00FEFB80-88E7-43C8-9314-9FA646BF7B6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E2693775-0F56-48A9-BE24-DB4969BBE92E}" type="pres">
      <dgm:prSet presAssocID="{CBD07FD6-A01F-48A0-9B20-0DFFD7556016}" presName="node" presStyleLbl="node1" presStyleIdx="0" presStyleCnt="1" custLinFactNeighborY="-1548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5CA891E2-1E26-496D-A3D4-7937B444A0C6}" srcId="{00FEFB80-88E7-43C8-9314-9FA646BF7B6C}" destId="{CBD07FD6-A01F-48A0-9B20-0DFFD7556016}" srcOrd="0" destOrd="0" parTransId="{8F0CF897-A96B-4A65-93B9-B27A273CEEE3}" sibTransId="{C064E62C-B2C0-4593-94D5-C94DD14729DF}"/>
    <dgm:cxn modelId="{0342A3D1-FB13-4C8F-B121-959E4CFA79BD}" type="presOf" srcId="{CBD07FD6-A01F-48A0-9B20-0DFFD7556016}" destId="{E2693775-0F56-48A9-BE24-DB4969BBE92E}" srcOrd="0" destOrd="0" presId="urn:microsoft.com/office/officeart/2005/8/layout/default#6"/>
    <dgm:cxn modelId="{7BB3F59B-D0AC-41B9-824D-BE3B8112AD52}" type="presOf" srcId="{00FEFB80-88E7-43C8-9314-9FA646BF7B6C}" destId="{F5FB7E9E-0612-4267-805C-4F7A039A49AA}" srcOrd="0" destOrd="0" presId="urn:microsoft.com/office/officeart/2005/8/layout/default#6"/>
    <dgm:cxn modelId="{DD2E4B5B-E792-4567-95B9-9F829A11A717}" type="presParOf" srcId="{F5FB7E9E-0612-4267-805C-4F7A039A49AA}" destId="{E2693775-0F56-48A9-BE24-DB4969BBE92E}" srcOrd="0" destOrd="0" presId="urn:microsoft.com/office/officeart/2005/8/layout/default#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2693775-0F56-48A9-BE24-DB4969BBE92E}">
      <dsp:nvSpPr>
        <dsp:cNvPr id="0" name=""/>
        <dsp:cNvSpPr/>
      </dsp:nvSpPr>
      <dsp:spPr>
        <a:xfrm>
          <a:off x="0" y="229949"/>
          <a:ext cx="3250703" cy="19504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100" kern="1200" dirty="0" smtClean="0"/>
            <a:t>Punto Linea Retta Segmento Angolo</a:t>
          </a:r>
          <a:endParaRPr lang="it-IT" sz="3100" kern="1200" dirty="0"/>
        </a:p>
      </dsp:txBody>
      <dsp:txXfrm>
        <a:off x="0" y="229949"/>
        <a:ext cx="3250703" cy="195042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2693775-0F56-48A9-BE24-DB4969BBE92E}">
      <dsp:nvSpPr>
        <dsp:cNvPr id="0" name=""/>
        <dsp:cNvSpPr/>
      </dsp:nvSpPr>
      <dsp:spPr>
        <a:xfrm>
          <a:off x="0" y="229949"/>
          <a:ext cx="3250703" cy="19504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200" kern="1200" dirty="0" smtClean="0"/>
            <a:t>Principali forme geometriche</a:t>
          </a:r>
          <a:endParaRPr lang="it-IT" sz="3200" kern="1200" dirty="0"/>
        </a:p>
      </dsp:txBody>
      <dsp:txXfrm>
        <a:off x="0" y="229949"/>
        <a:ext cx="3250703" cy="195042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2693775-0F56-48A9-BE24-DB4969BBE92E}">
      <dsp:nvSpPr>
        <dsp:cNvPr id="0" name=""/>
        <dsp:cNvSpPr/>
      </dsp:nvSpPr>
      <dsp:spPr>
        <a:xfrm>
          <a:off x="0" y="0"/>
          <a:ext cx="3250703" cy="19504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200" kern="1200" dirty="0" smtClean="0"/>
            <a:t>Principali forme geometriche</a:t>
          </a:r>
          <a:endParaRPr lang="it-IT" sz="3200" kern="1200" dirty="0"/>
        </a:p>
      </dsp:txBody>
      <dsp:txXfrm>
        <a:off x="0" y="0"/>
        <a:ext cx="3250703" cy="195042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2693775-0F56-48A9-BE24-DB4969BBE92E}">
      <dsp:nvSpPr>
        <dsp:cNvPr id="0" name=""/>
        <dsp:cNvSpPr/>
      </dsp:nvSpPr>
      <dsp:spPr>
        <a:xfrm>
          <a:off x="0" y="0"/>
          <a:ext cx="3250703" cy="19504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200" kern="1200" dirty="0" smtClean="0"/>
            <a:t>Principali forme geometriche</a:t>
          </a:r>
          <a:endParaRPr lang="it-IT" sz="3200" kern="1200" dirty="0"/>
        </a:p>
      </dsp:txBody>
      <dsp:txXfrm>
        <a:off x="0" y="0"/>
        <a:ext cx="3250703" cy="1950422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2693775-0F56-48A9-BE24-DB4969BBE92E}">
      <dsp:nvSpPr>
        <dsp:cNvPr id="0" name=""/>
        <dsp:cNvSpPr/>
      </dsp:nvSpPr>
      <dsp:spPr>
        <a:xfrm>
          <a:off x="0" y="0"/>
          <a:ext cx="3250703" cy="19504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200" kern="1200" dirty="0" smtClean="0"/>
            <a:t>Principali forme geometriche</a:t>
          </a:r>
          <a:endParaRPr lang="it-IT" sz="3200" kern="1200" dirty="0"/>
        </a:p>
      </dsp:txBody>
      <dsp:txXfrm>
        <a:off x="0" y="0"/>
        <a:ext cx="3250703" cy="1950422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4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#5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#6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12635-FBDC-4C74-A54F-A307134F23C2}" type="datetimeFigureOut">
              <a:rPr lang="it-IT" smtClean="0"/>
              <a:pPr/>
              <a:t>28-05-2013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201C9-0750-42F9-AC7F-0DD09EB6FDFD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540268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olo isosce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745AE077-E489-4E07-B778-47B2E3991615}" type="datetimeFigureOut">
              <a:rPr lang="it-IT" smtClean="0"/>
              <a:pPr/>
              <a:t>28-05-2013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20819466-7E39-42CD-9AC7-F9AA66EE3B1E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AE077-E489-4E07-B778-47B2E3991615}" type="datetimeFigureOut">
              <a:rPr lang="it-IT" smtClean="0"/>
              <a:pPr/>
              <a:t>28-05-2013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19466-7E39-42CD-9AC7-F9AA66EE3B1E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AE077-E489-4E07-B778-47B2E3991615}" type="datetimeFigureOut">
              <a:rPr lang="it-IT" smtClean="0"/>
              <a:pPr/>
              <a:t>28-05-2013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19466-7E39-42CD-9AC7-F9AA66EE3B1E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745AE077-E489-4E07-B778-47B2E3991615}" type="datetimeFigureOut">
              <a:rPr lang="it-IT" smtClean="0"/>
              <a:pPr/>
              <a:t>28-05-2013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19466-7E39-42CD-9AC7-F9AA66EE3B1E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Intestazione sezion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angolo rettangolo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iangolo isosce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745AE077-E489-4E07-B778-47B2E3991615}" type="datetimeFigureOut">
              <a:rPr lang="it-IT" smtClean="0"/>
              <a:pPr/>
              <a:t>28-05-2013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20819466-7E39-42CD-9AC7-F9AA66EE3B1E}" type="slidenum">
              <a:rPr lang="it-IT" smtClean="0"/>
              <a:pPr/>
              <a:t>‹n.›</a:t>
            </a:fld>
            <a:endParaRPr lang="it-IT"/>
          </a:p>
        </p:txBody>
      </p:sp>
      <p:cxnSp>
        <p:nvCxnSpPr>
          <p:cNvPr id="11" name="Connettore 1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745AE077-E489-4E07-B778-47B2E3991615}" type="datetimeFigureOut">
              <a:rPr lang="it-IT" smtClean="0"/>
              <a:pPr/>
              <a:t>28-05-2013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20819466-7E39-42CD-9AC7-F9AA66EE3B1E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nfront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745AE077-E489-4E07-B778-47B2E3991615}" type="datetimeFigureOut">
              <a:rPr lang="it-IT" smtClean="0"/>
              <a:pPr/>
              <a:t>28-05-2013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20819466-7E39-42CD-9AC7-F9AA66EE3B1E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AE077-E489-4E07-B778-47B2E3991615}" type="datetimeFigureOut">
              <a:rPr lang="it-IT" smtClean="0"/>
              <a:pPr/>
              <a:t>28-05-2013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19466-7E39-42CD-9AC7-F9AA66EE3B1E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745AE077-E489-4E07-B778-47B2E3991615}" type="datetimeFigureOut">
              <a:rPr lang="it-IT" smtClean="0"/>
              <a:pPr/>
              <a:t>28-05-2013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20819466-7E39-42CD-9AC7-F9AA66EE3B1E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uto con didascal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745AE077-E489-4E07-B778-47B2E3991615}" type="datetimeFigureOut">
              <a:rPr lang="it-IT" smtClean="0"/>
              <a:pPr/>
              <a:t>28-05-2013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20819466-7E39-42CD-9AC7-F9AA66EE3B1E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Immagine con didascali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745AE077-E489-4E07-B778-47B2E3991615}" type="datetimeFigureOut">
              <a:rPr lang="it-IT" smtClean="0"/>
              <a:pPr/>
              <a:t>28-05-2013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20819466-7E39-42CD-9AC7-F9AA66EE3B1E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olo rettangolo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Connettore 1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745AE077-E489-4E07-B778-47B2E3991615}" type="datetimeFigureOut">
              <a:rPr lang="it-IT" smtClean="0"/>
              <a:pPr/>
              <a:t>28-05-2013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20819466-7E39-42CD-9AC7-F9AA66EE3B1E}" type="slidenum">
              <a:rPr lang="it-IT" smtClean="0"/>
              <a:pPr/>
              <a:t>‹n.›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6" Type="http://schemas.openxmlformats.org/officeDocument/2006/relationships/image" Target="../media/image52.jpeg"/><Relationship Id="rId7" Type="http://schemas.openxmlformats.org/officeDocument/2006/relationships/image" Target="../media/image53.jpeg"/><Relationship Id="rId8" Type="http://schemas.openxmlformats.org/officeDocument/2006/relationships/image" Target="../media/image54.jpeg"/><Relationship Id="rId9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jpeg"/><Relationship Id="rId6" Type="http://schemas.openxmlformats.org/officeDocument/2006/relationships/image" Target="../media/image60.jpeg"/><Relationship Id="rId7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1" Type="http://schemas.microsoft.com/office/2007/relationships/diagramDrawing" Target="../diagrams/drawing2.xml"/><Relationship Id="rId12" Type="http://schemas.openxmlformats.org/officeDocument/2006/relationships/image" Target="../media/image2.png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diagramData" Target="../diagrams/data2.xml"/><Relationship Id="rId8" Type="http://schemas.openxmlformats.org/officeDocument/2006/relationships/diagramLayout" Target="../diagrams/layout2.xml"/><Relationship Id="rId9" Type="http://schemas.openxmlformats.org/officeDocument/2006/relationships/diagramQuickStyle" Target="../diagrams/quickStyle2.xml"/><Relationship Id="rId10" Type="http://schemas.openxmlformats.org/officeDocument/2006/relationships/diagramColors" Target="../diagrams/colors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.emf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9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13.jpeg"/><Relationship Id="rId8" Type="http://schemas.openxmlformats.org/officeDocument/2006/relationships/image" Target="../media/image14.jpeg"/><Relationship Id="rId9" Type="http://schemas.openxmlformats.org/officeDocument/2006/relationships/image" Target="../media/image15.jpeg"/><Relationship Id="rId10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7" Type="http://schemas.openxmlformats.org/officeDocument/2006/relationships/image" Target="../media/image17.jpeg"/><Relationship Id="rId8" Type="http://schemas.openxmlformats.org/officeDocument/2006/relationships/image" Target="../media/image18.jpeg"/><Relationship Id="rId9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7" Type="http://schemas.openxmlformats.org/officeDocument/2006/relationships/image" Target="../media/image20.jpeg"/><Relationship Id="rId8" Type="http://schemas.openxmlformats.org/officeDocument/2006/relationships/image" Target="../media/image21.jpeg"/><Relationship Id="rId9" Type="http://schemas.openxmlformats.org/officeDocument/2006/relationships/image" Target="../media/image22.jpeg"/><Relationship Id="rId10" Type="http://schemas.openxmlformats.org/officeDocument/2006/relationships/image" Target="../media/image23.jpeg"/><Relationship Id="rId11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jpeg"/><Relationship Id="rId12" Type="http://schemas.openxmlformats.org/officeDocument/2006/relationships/image" Target="../media/image30.jpeg"/><Relationship Id="rId13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diagramData" Target="../diagrams/data6.xml"/><Relationship Id="rId4" Type="http://schemas.openxmlformats.org/officeDocument/2006/relationships/diagramLayout" Target="../diagrams/layout6.xml"/><Relationship Id="rId5" Type="http://schemas.openxmlformats.org/officeDocument/2006/relationships/diagramQuickStyle" Target="../diagrams/quickStyle6.xml"/><Relationship Id="rId6" Type="http://schemas.openxmlformats.org/officeDocument/2006/relationships/diagramColors" Target="../diagrams/colors6.xml"/><Relationship Id="rId7" Type="http://schemas.microsoft.com/office/2007/relationships/diagramDrawing" Target="../diagrams/drawing6.xml"/><Relationship Id="rId8" Type="http://schemas.openxmlformats.org/officeDocument/2006/relationships/image" Target="../media/image26.jpeg"/><Relationship Id="rId9" Type="http://schemas.openxmlformats.org/officeDocument/2006/relationships/image" Target="../media/image27.jpeg"/><Relationship Id="rId10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it-IT" sz="3600" dirty="0" smtClean="0"/>
              <a:t>Le concezioni geometriche ingenue e la scuola dell’infanzia</a:t>
            </a:r>
            <a:endParaRPr lang="it-IT" sz="36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40544" y="2590800"/>
            <a:ext cx="8062912" cy="3505200"/>
          </a:xfrm>
        </p:spPr>
        <p:txBody>
          <a:bodyPr>
            <a:normAutofit fontScale="92500" lnSpcReduction="10000"/>
          </a:bodyPr>
          <a:lstStyle/>
          <a:p>
            <a:pPr algn="ctr"/>
            <a:endParaRPr lang="it-IT" sz="2000" dirty="0" smtClean="0"/>
          </a:p>
          <a:p>
            <a:pPr algn="ctr"/>
            <a:r>
              <a:rPr lang="it-IT" sz="2000" b="1" dirty="0" smtClean="0"/>
              <a:t>Valentina </a:t>
            </a:r>
            <a:r>
              <a:rPr lang="it-IT" sz="2000" b="1" dirty="0" err="1" smtClean="0"/>
              <a:t>Schiopetti</a:t>
            </a:r>
            <a:endParaRPr lang="it-IT" sz="2000" b="1" dirty="0" smtClean="0"/>
          </a:p>
          <a:p>
            <a:pPr algn="ctr"/>
            <a:r>
              <a:rPr lang="it-IT" sz="2000" b="1" dirty="0" smtClean="0"/>
              <a:t>Roma, Università degli studi Roma Tre</a:t>
            </a:r>
          </a:p>
          <a:p>
            <a:pPr algn="ctr"/>
            <a:r>
              <a:rPr lang="it-IT" sz="2000" b="1" dirty="0" smtClean="0"/>
              <a:t>23 maggio 2013</a:t>
            </a:r>
          </a:p>
          <a:p>
            <a:pPr algn="ctr"/>
            <a:endParaRPr lang="it-IT" sz="2000" dirty="0" smtClean="0"/>
          </a:p>
          <a:p>
            <a:pPr algn="ctr"/>
            <a:r>
              <a:rPr lang="it-IT" sz="2000" b="1" dirty="0" smtClean="0"/>
              <a:t>Relatore: Prof.ssa Ana </a:t>
            </a:r>
            <a:r>
              <a:rPr lang="it-IT" sz="2000" b="1" dirty="0" err="1" smtClean="0"/>
              <a:t>Millán</a:t>
            </a:r>
            <a:r>
              <a:rPr lang="it-IT" sz="2000" b="1" dirty="0" smtClean="0"/>
              <a:t> Gasca</a:t>
            </a:r>
          </a:p>
          <a:p>
            <a:pPr algn="ctr"/>
            <a:r>
              <a:rPr lang="it-IT" sz="2000" b="1" dirty="0" smtClean="0"/>
              <a:t>Supervisore: Dott.ssa Viviana Rossanese</a:t>
            </a:r>
          </a:p>
          <a:p>
            <a:pPr algn="ctr"/>
            <a:endParaRPr lang="it-IT" sz="2000" b="1" dirty="0" smtClean="0"/>
          </a:p>
          <a:p>
            <a:pPr algn="ctr"/>
            <a:r>
              <a:rPr lang="it-IT" sz="2000" b="1" dirty="0" smtClean="0"/>
              <a:t>Progetto realizzato nell’I.C. Viale Vega</a:t>
            </a:r>
          </a:p>
          <a:p>
            <a:pPr algn="ctr"/>
            <a:r>
              <a:rPr lang="it-IT" sz="2000" b="1" dirty="0" smtClean="0"/>
              <a:t>Via Quinqueremi, Ostia</a:t>
            </a:r>
          </a:p>
          <a:p>
            <a:pPr algn="ctr"/>
            <a:r>
              <a:rPr lang="it-IT" sz="2000" b="1" dirty="0" smtClean="0"/>
              <a:t>Sezione </a:t>
            </a:r>
            <a:r>
              <a:rPr lang="it-IT" sz="2000" b="1" dirty="0" err="1" smtClean="0"/>
              <a:t>5</a:t>
            </a:r>
            <a:r>
              <a:rPr lang="it-IT" sz="2000" b="1" dirty="0" smtClean="0"/>
              <a:t> anni</a:t>
            </a:r>
          </a:p>
          <a:p>
            <a:pPr algn="ctr"/>
            <a:r>
              <a:rPr lang="it-IT" sz="2000" b="1" dirty="0" smtClean="0"/>
              <a:t> </a:t>
            </a:r>
            <a:r>
              <a:rPr lang="it-IT" sz="2000" b="1" dirty="0" err="1" smtClean="0"/>
              <a:t>a.s.</a:t>
            </a:r>
            <a:r>
              <a:rPr lang="it-IT" sz="2000" b="1" dirty="0" smtClean="0"/>
              <a:t> 2012/2013</a:t>
            </a:r>
          </a:p>
          <a:p>
            <a:pPr algn="ctr"/>
            <a:endParaRPr lang="it-IT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dirty="0" smtClean="0"/>
              <a:t>Verifica: le Olimpiadi</a:t>
            </a:r>
          </a:p>
          <a:p>
            <a:pPr>
              <a:buNone/>
            </a:pPr>
            <a:r>
              <a:rPr lang="it-IT" sz="2400" dirty="0" smtClean="0"/>
              <a:t> della Geometria</a:t>
            </a:r>
            <a:endParaRPr lang="it-IT" sz="2400" dirty="0"/>
          </a:p>
        </p:txBody>
      </p:sp>
      <p:pic>
        <p:nvPicPr>
          <p:cNvPr id="5" name="Immagine 4" descr="C:\Documents and Settings\Gen &amp; Vale\Documenti\Documenti Vale\SC FORMAZ PRIMARIA\MATEMATICA FINALE\RENDICONTAZIONE\08\20130322_114129.jpg"/>
          <p:cNvPicPr/>
          <p:nvPr/>
        </p:nvPicPr>
        <p:blipFill>
          <a:blip r:embed="rId2" cstate="print"/>
          <a:srcRect t="15975" b="8714"/>
          <a:stretch>
            <a:fillRect/>
          </a:stretch>
        </p:blipFill>
        <p:spPr bwMode="auto">
          <a:xfrm>
            <a:off x="4139952" y="1700808"/>
            <a:ext cx="475252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 descr="C:\Documents and Settings\Gen &amp; Vale\Documenti\Documenti Vale\SC FORMAZ PRIMARIA\MATEMATICA FINALE\RENDICONTAZIONE\08\20130322_114016.jpg"/>
          <p:cNvPicPr/>
          <p:nvPr/>
        </p:nvPicPr>
        <p:blipFill>
          <a:blip r:embed="rId3" cstate="print"/>
          <a:srcRect t="24481" b="15975"/>
          <a:stretch>
            <a:fillRect/>
          </a:stretch>
        </p:blipFill>
        <p:spPr bwMode="auto">
          <a:xfrm>
            <a:off x="4139952" y="4221088"/>
            <a:ext cx="482453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539552" y="3034695"/>
            <a:ext cx="3600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1600" dirty="0" smtClean="0"/>
              <a:t>Disegna la costellazione secondo l’angolo richiesto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 smtClean="0"/>
              <a:t>Riconosci e colora le figure 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 smtClean="0"/>
              <a:t>Componi il clown geometrico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 smtClean="0"/>
              <a:t>Mostra che conosci le </a:t>
            </a:r>
            <a:r>
              <a:rPr lang="it-IT" sz="1600" dirty="0"/>
              <a:t>figure geometriche principali </a:t>
            </a:r>
            <a:r>
              <a:rPr lang="it-IT" sz="1600" dirty="0" smtClean="0"/>
              <a:t>: disegno su </a:t>
            </a:r>
            <a:r>
              <a:rPr lang="it-IT" sz="1600" dirty="0" err="1" smtClean="0"/>
              <a:t>Ipad</a:t>
            </a:r>
            <a:r>
              <a:rPr lang="it-IT" sz="1600" dirty="0" smtClean="0"/>
              <a:t>, collegamenti con oggetti reali fisici e con oggetti disegnati sul foglio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 smtClean="0"/>
              <a:t>Conta</a:t>
            </a:r>
          </a:p>
        </p:txBody>
      </p:sp>
      <p:pic>
        <p:nvPicPr>
          <p:cNvPr id="8" name="Immagine 7" descr="C:\Documents and Settings\Gen &amp; Vale\Documenti\Documenti Vale\SC FORMAZ PRIMARIA\MATEMATICA FINALE\geometriee\FORME_PRIMA.JPG"/>
          <p:cNvPicPr/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7322" t="12595" r="7365" b="12291"/>
          <a:stretch>
            <a:fillRect/>
          </a:stretch>
        </p:blipFill>
        <p:spPr bwMode="auto">
          <a:xfrm>
            <a:off x="5796136" y="1772816"/>
            <a:ext cx="1671320" cy="199263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Immagine 8" descr="C:\Documents and Settings\Gen &amp; Vale\Documenti\Documenti Vale\SC FORMAZ PRIMARIA\MATEMATICA FINALE\geometriee\clown_geometrico.jpg"/>
          <p:cNvPicPr/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509120"/>
            <a:ext cx="1484630" cy="18802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 l="35174" t="20160" r="36733" b="22049"/>
          <a:stretch>
            <a:fillRect/>
          </a:stretch>
        </p:blipFill>
        <p:spPr bwMode="auto">
          <a:xfrm>
            <a:off x="6660232" y="1700808"/>
            <a:ext cx="201622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7" cstate="print"/>
          <a:srcRect l="35699" t="23520" r="34901" b="52120"/>
          <a:stretch>
            <a:fillRect/>
          </a:stretch>
        </p:blipFill>
        <p:spPr bwMode="auto">
          <a:xfrm>
            <a:off x="4427984" y="4437112"/>
            <a:ext cx="403244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Immagine 21" descr="oggetti quot"/>
          <p:cNvPicPr/>
          <p:nvPr/>
        </p:nvPicPr>
        <p:blipFill>
          <a:blip r:embed="rId8" cstate="print"/>
          <a:srcRect l="15341" t="31818" r="6244" b="-7779"/>
          <a:stretch>
            <a:fillRect/>
          </a:stretch>
        </p:blipFill>
        <p:spPr bwMode="auto">
          <a:xfrm>
            <a:off x="4139952" y="2132856"/>
            <a:ext cx="237626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o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it-IT" dirty="0" smtClean="0"/>
              <a:t>Prima unità didattica </a:t>
            </a:r>
            <a:br>
              <a:rPr lang="it-IT" dirty="0" smtClean="0"/>
            </a:br>
            <a:r>
              <a:rPr lang="it-IT" sz="2400" dirty="0" smtClean="0"/>
              <a:t>Dalle stelle alle forme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67544" y="260648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484632">
              <a:spcBef>
                <a:spcPct val="0"/>
              </a:spcBef>
            </a:pPr>
            <a:r>
              <a:rPr kumimoji="0" lang="it-IT" sz="42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Seconda</a:t>
            </a:r>
            <a:r>
              <a:rPr kumimoji="0" lang="it-IT" sz="4200" b="0" i="0" u="none" strike="noStrike" kern="1200" cap="none" spc="0" normalizeH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42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unità didattica </a:t>
            </a:r>
            <a:br>
              <a:rPr kumimoji="0" lang="it-IT" sz="42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lang="it-IT" sz="24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Approccio alla geometria solida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1187624" y="1976516"/>
            <a:ext cx="3281535" cy="1962746"/>
            <a:chOff x="0" y="-12324"/>
            <a:chExt cx="3281535" cy="1962746"/>
          </a:xfrm>
        </p:grpSpPr>
        <p:sp>
          <p:nvSpPr>
            <p:cNvPr id="7" name="Rettangolo 6"/>
            <p:cNvSpPr/>
            <p:nvPr/>
          </p:nvSpPr>
          <p:spPr>
            <a:xfrm>
              <a:off x="30832" y="-12324"/>
              <a:ext cx="3250703" cy="195042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ttangolo 7"/>
            <p:cNvSpPr/>
            <p:nvPr/>
          </p:nvSpPr>
          <p:spPr>
            <a:xfrm>
              <a:off x="0" y="0"/>
              <a:ext cx="3250703" cy="19504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/>
              <a:r>
                <a:rPr lang="it-IT" sz="2400" dirty="0" smtClean="0"/>
                <a:t>Esperire </a:t>
              </a:r>
              <a:r>
                <a:rPr lang="it-IT" sz="2400" dirty="0"/>
                <a:t>l’idea di cubo, parallelepipedo, cono, cilindro, sfera</a:t>
              </a:r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5364088" y="1988840"/>
            <a:ext cx="3250703" cy="1950422"/>
            <a:chOff x="0" y="0"/>
            <a:chExt cx="3250703" cy="1950422"/>
          </a:xfrm>
        </p:grpSpPr>
        <p:sp>
          <p:nvSpPr>
            <p:cNvPr id="10" name="Rettangolo 9"/>
            <p:cNvSpPr/>
            <p:nvPr/>
          </p:nvSpPr>
          <p:spPr>
            <a:xfrm>
              <a:off x="0" y="0"/>
              <a:ext cx="3250703" cy="195042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ttangolo 10"/>
            <p:cNvSpPr/>
            <p:nvPr/>
          </p:nvSpPr>
          <p:spPr>
            <a:xfrm>
              <a:off x="0" y="0"/>
              <a:ext cx="3250703" cy="19504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/>
              <a:r>
                <a:rPr lang="it-IT" sz="2400" dirty="0"/>
                <a:t>Realizzare i solidi geometrici tramite la costruzione di giochi</a:t>
              </a:r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3059832" y="4293096"/>
            <a:ext cx="3250703" cy="1950422"/>
            <a:chOff x="0" y="0"/>
            <a:chExt cx="3250703" cy="1950422"/>
          </a:xfrm>
        </p:grpSpPr>
        <p:sp>
          <p:nvSpPr>
            <p:cNvPr id="13" name="Rettangolo 12"/>
            <p:cNvSpPr/>
            <p:nvPr/>
          </p:nvSpPr>
          <p:spPr>
            <a:xfrm>
              <a:off x="0" y="0"/>
              <a:ext cx="3250703" cy="195042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ttangolo 13"/>
            <p:cNvSpPr/>
            <p:nvPr/>
          </p:nvSpPr>
          <p:spPr>
            <a:xfrm>
              <a:off x="0" y="0"/>
              <a:ext cx="3250703" cy="19504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/>
              <a:r>
                <a:rPr lang="it-IT" sz="2400" dirty="0"/>
                <a:t>Esercitare il conteggio sulle figure solide (facce, lati e spigoli)</a:t>
              </a:r>
            </a:p>
          </p:txBody>
        </p:sp>
      </p:grpSp>
      <p:pic>
        <p:nvPicPr>
          <p:cNvPr id="15" name="Immagine 14" descr="20130326_110020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76056" y="1844824"/>
            <a:ext cx="3600400" cy="2664296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4788024" y="4869160"/>
            <a:ext cx="4161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 dirty="0" smtClean="0"/>
              <a:t>Conosciamo il cubo con</a:t>
            </a:r>
          </a:p>
          <a:p>
            <a:r>
              <a:rPr lang="it-IT" sz="2400" i="1" dirty="0" smtClean="0"/>
              <a:t> l’allenamento dei cuccioli</a:t>
            </a:r>
          </a:p>
        </p:txBody>
      </p:sp>
      <p:pic>
        <p:nvPicPr>
          <p:cNvPr id="17" name="Immagine 16" descr="20130326_104638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3608" y="3789040"/>
            <a:ext cx="3600400" cy="2650232"/>
          </a:xfrm>
          <a:prstGeom prst="rect">
            <a:avLst/>
          </a:prstGeom>
        </p:spPr>
      </p:pic>
      <p:pic>
        <p:nvPicPr>
          <p:cNvPr id="18" name="Immagine 17" descr="20130404_112039.jpg"/>
          <p:cNvPicPr/>
          <p:nvPr/>
        </p:nvPicPr>
        <p:blipFill>
          <a:blip r:embed="rId4" cstate="print"/>
          <a:srcRect l="10909" r="13939" b="7727"/>
          <a:stretch>
            <a:fillRect/>
          </a:stretch>
        </p:blipFill>
        <p:spPr>
          <a:xfrm>
            <a:off x="5724128" y="1772816"/>
            <a:ext cx="2560315" cy="3816424"/>
          </a:xfrm>
          <a:prstGeom prst="rect">
            <a:avLst/>
          </a:prstGeom>
        </p:spPr>
      </p:pic>
      <p:pic>
        <p:nvPicPr>
          <p:cNvPr id="19" name="Immagine 18" descr="20130404_113407.jpg"/>
          <p:cNvPicPr/>
          <p:nvPr/>
        </p:nvPicPr>
        <p:blipFill>
          <a:blip r:embed="rId5" cstate="print"/>
          <a:srcRect t="16263" b="24913"/>
          <a:stretch>
            <a:fillRect/>
          </a:stretch>
        </p:blipFill>
        <p:spPr>
          <a:xfrm>
            <a:off x="179512" y="3933056"/>
            <a:ext cx="4608512" cy="2376264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4716016" y="5589240"/>
            <a:ext cx="44279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i="1" dirty="0" smtClean="0"/>
              <a:t>Conosciamo il parallelepipedo</a:t>
            </a:r>
            <a:endParaRPr lang="it-IT" sz="2200" i="1" dirty="0"/>
          </a:p>
          <a:p>
            <a:r>
              <a:rPr lang="it-IT" sz="2200" i="1" dirty="0" smtClean="0"/>
              <a:t>con le mucche della </a:t>
            </a:r>
            <a:r>
              <a:rPr lang="it-IT" sz="2200" i="1" dirty="0" err="1" smtClean="0"/>
              <a:t>colazione…</a:t>
            </a:r>
            <a:endParaRPr lang="it-IT" sz="2200" i="1" dirty="0" smtClean="0"/>
          </a:p>
        </p:txBody>
      </p:sp>
      <p:pic>
        <p:nvPicPr>
          <p:cNvPr id="21" name="Immagine 20" descr="tutte insieme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16016" y="1700808"/>
            <a:ext cx="4032463" cy="5157192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467544" y="2852936"/>
            <a:ext cx="396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 smtClean="0"/>
              <a:t>…e</a:t>
            </a:r>
            <a:r>
              <a:rPr lang="it-IT" sz="2800" dirty="0" smtClean="0"/>
              <a:t> con il teatro delle ombre</a:t>
            </a:r>
            <a:endParaRPr lang="it-IT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 0.00485 L -0.10695 -0.0372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0" y="-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0" grpId="0"/>
      <p:bldP spid="20" grpId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882808"/>
            <a:ext cx="4474840" cy="2050248"/>
          </a:xfrm>
        </p:spPr>
        <p:txBody>
          <a:bodyPr/>
          <a:lstStyle/>
          <a:p>
            <a:r>
              <a:rPr lang="it-IT" dirty="0" smtClean="0"/>
              <a:t>Conosciamo il cilindro con i </a:t>
            </a:r>
            <a:r>
              <a:rPr lang="it-IT" dirty="0" err="1" smtClean="0"/>
              <a:t>copribicchieri</a:t>
            </a:r>
            <a:r>
              <a:rPr lang="it-IT" dirty="0" smtClean="0"/>
              <a:t> della </a:t>
            </a:r>
            <a:r>
              <a:rPr lang="it-IT" dirty="0" err="1" smtClean="0"/>
              <a:t>festa…</a:t>
            </a:r>
            <a:endParaRPr lang="it-IT" dirty="0"/>
          </a:p>
        </p:txBody>
      </p:sp>
      <p:pic>
        <p:nvPicPr>
          <p:cNvPr id="6" name="Immagine 5" descr="20130409_114404.jpg"/>
          <p:cNvPicPr/>
          <p:nvPr/>
        </p:nvPicPr>
        <p:blipFill>
          <a:blip r:embed="rId2" cstate="print"/>
          <a:srcRect l="2955" t="6884" b="13302"/>
          <a:stretch>
            <a:fillRect/>
          </a:stretch>
        </p:blipFill>
        <p:spPr>
          <a:xfrm>
            <a:off x="5220072" y="1988840"/>
            <a:ext cx="3496047" cy="4032448"/>
          </a:xfrm>
          <a:prstGeom prst="rect">
            <a:avLst/>
          </a:prstGeom>
        </p:spPr>
      </p:pic>
      <p:pic>
        <p:nvPicPr>
          <p:cNvPr id="7" name="Immagine 6" descr="C:\Documents and Settings\Gen &amp; Vale\Documenti\Documenti Vale\SC FORMAZ PRIMARIA\MATEMATICA FINALE\RENDICONTAZIONE\12 Cono e Cilindro\20130409_114453.jpg"/>
          <p:cNvPicPr/>
          <p:nvPr/>
        </p:nvPicPr>
        <p:blipFill>
          <a:blip r:embed="rId3" cstate="print"/>
          <a:srcRect t="2251" b="5466"/>
          <a:stretch>
            <a:fillRect/>
          </a:stretch>
        </p:blipFill>
        <p:spPr bwMode="auto">
          <a:xfrm>
            <a:off x="2411760" y="1844824"/>
            <a:ext cx="453650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egnaposto contenuto 2"/>
          <p:cNvSpPr txBox="1">
            <a:spLocks/>
          </p:cNvSpPr>
          <p:nvPr/>
        </p:nvSpPr>
        <p:spPr>
          <a:xfrm>
            <a:off x="467544" y="1882808"/>
            <a:ext cx="4474840" cy="2050248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448056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lang="it-IT" sz="3000" noProof="0" dirty="0" smtClean="0"/>
              <a:t>…  </a:t>
            </a:r>
            <a:r>
              <a:rPr kumimoji="0" lang="it-IT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il cono</a:t>
            </a:r>
            <a:r>
              <a:rPr kumimoji="0" lang="it-IT" sz="3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 tanti gelati</a:t>
            </a:r>
            <a:endParaRPr kumimoji="0" lang="it-IT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egnaposto contenuto 2"/>
          <p:cNvSpPr txBox="1">
            <a:spLocks/>
          </p:cNvSpPr>
          <p:nvPr/>
        </p:nvSpPr>
        <p:spPr>
          <a:xfrm>
            <a:off x="1691680" y="5273824"/>
            <a:ext cx="5544616" cy="1584176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448056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it-IT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Conosciamo la</a:t>
            </a:r>
            <a:r>
              <a:rPr kumimoji="0" lang="it-IT" sz="3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sfera con i calabroni </a:t>
            </a:r>
            <a:r>
              <a:rPr kumimoji="0" lang="it-IT" sz="3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palloncini…</a:t>
            </a:r>
            <a:endParaRPr kumimoji="0" lang="it-IT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Immagine 9" descr="C:\Documents and Settings\Gen &amp; Vale\Documenti\Documenti Vale\SC FORMAZ PRIMARIA\MATEMATICA FINALE\RENDICONTAZIONE\13 Sfera\Roma-20130411-00660.jpg"/>
          <p:cNvPicPr/>
          <p:nvPr/>
        </p:nvPicPr>
        <p:blipFill>
          <a:blip r:embed="rId4" cstate="print"/>
          <a:srcRect t="5220" b="12637"/>
          <a:stretch>
            <a:fillRect/>
          </a:stretch>
        </p:blipFill>
        <p:spPr bwMode="auto">
          <a:xfrm>
            <a:off x="1907704" y="1844824"/>
            <a:ext cx="540060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egnaposto contenuto 2"/>
          <p:cNvSpPr txBox="1">
            <a:spLocks/>
          </p:cNvSpPr>
          <p:nvPr/>
        </p:nvSpPr>
        <p:spPr>
          <a:xfrm>
            <a:off x="792088" y="5311808"/>
            <a:ext cx="5724128" cy="1573576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1362456" lvl="2" indent="-384048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</a:pPr>
            <a:r>
              <a:rPr lang="it-IT" sz="3000" dirty="0" err="1" smtClean="0"/>
              <a:t>…e</a:t>
            </a:r>
            <a:r>
              <a:rPr kumimoji="0" lang="it-IT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 gli acquari</a:t>
            </a:r>
            <a:endParaRPr kumimoji="0" lang="it-IT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Immagine 11" descr="C:\Documents and Settings\Gen &amp; Vale\Documenti\Documenti Vale\SC FORMAZ PRIMARIA\MATEMATICA FINALE\RENDICONTAZIONE\13 Sfera\Roma-20130411-00658.jpg"/>
          <p:cNvPicPr/>
          <p:nvPr/>
        </p:nvPicPr>
        <p:blipFill>
          <a:blip r:embed="rId5" cstate="print"/>
          <a:srcRect t="12469" b="17115"/>
          <a:stretch>
            <a:fillRect/>
          </a:stretch>
        </p:blipFill>
        <p:spPr bwMode="auto">
          <a:xfrm>
            <a:off x="1619672" y="1916832"/>
            <a:ext cx="576064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olo 1"/>
          <p:cNvSpPr txBox="1">
            <a:spLocks/>
          </p:cNvSpPr>
          <p:nvPr/>
        </p:nvSpPr>
        <p:spPr>
          <a:xfrm>
            <a:off x="467544" y="260648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484632">
              <a:spcBef>
                <a:spcPct val="0"/>
              </a:spcBef>
            </a:pPr>
            <a:r>
              <a:rPr kumimoji="0" lang="it-IT" sz="42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Seconda</a:t>
            </a:r>
            <a:r>
              <a:rPr kumimoji="0" lang="it-IT" sz="4200" b="0" i="0" u="none" strike="noStrike" kern="1200" cap="none" spc="0" normalizeH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42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unità didattica </a:t>
            </a:r>
            <a:br>
              <a:rPr kumimoji="0" lang="it-IT" sz="42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lang="it-IT" sz="24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Approccio alla geometria solida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961E-6 L 0.17222 0.466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0" y="2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8" grpId="0" build="p"/>
      <p:bldP spid="8" grpId="1" build="allAtOnce"/>
      <p:bldP spid="8" grpId="2" build="allAtOnce"/>
      <p:bldP spid="9" grpId="0" build="p"/>
      <p:bldP spid="9" grpId="1" build="allAtOnce"/>
      <p:bldP spid="1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1691680" y="1844824"/>
            <a:ext cx="6059016" cy="4572000"/>
          </a:xfrm>
        </p:spPr>
        <p:txBody>
          <a:bodyPr>
            <a:normAutofit/>
          </a:bodyPr>
          <a:lstStyle/>
          <a:p>
            <a:r>
              <a:rPr lang="it-IT" dirty="0" smtClean="0"/>
              <a:t>Verifica</a:t>
            </a:r>
          </a:p>
          <a:p>
            <a:pPr marL="578358" indent="-514350">
              <a:buFont typeface="+mj-lt"/>
              <a:buAutoNum type="arabicPeriod"/>
            </a:pPr>
            <a:r>
              <a:rPr lang="it-IT" sz="2400" dirty="0" smtClean="0"/>
              <a:t>In itinere</a:t>
            </a:r>
          </a:p>
          <a:p>
            <a:pPr marL="578358" indent="-514350">
              <a:buFont typeface="+mj-lt"/>
              <a:buAutoNum type="arabicPeriod"/>
            </a:pPr>
            <a:r>
              <a:rPr lang="it-IT" sz="2400" dirty="0" smtClean="0"/>
              <a:t>Gioco ruba-bandiera con i solidi</a:t>
            </a:r>
          </a:p>
          <a:p>
            <a:pPr marL="578358" indent="-514350">
              <a:buFont typeface="+mj-lt"/>
              <a:buAutoNum type="arabicPeriod"/>
            </a:pPr>
            <a:r>
              <a:rPr lang="it-IT" sz="2400" dirty="0" smtClean="0"/>
              <a:t>Contare sulle figure solide (facce, lati e spigoli)</a:t>
            </a:r>
            <a:endParaRPr lang="it-IT" sz="2400" dirty="0"/>
          </a:p>
        </p:txBody>
      </p:sp>
      <p:sp>
        <p:nvSpPr>
          <p:cNvPr id="5" name="Titolo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484632">
              <a:spcBef>
                <a:spcPct val="0"/>
              </a:spcBef>
            </a:pPr>
            <a:r>
              <a:rPr kumimoji="0" lang="it-IT" sz="42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Seconda</a:t>
            </a:r>
            <a:r>
              <a:rPr kumimoji="0" lang="it-IT" sz="4200" b="0" i="0" u="none" strike="noStrike" kern="1200" cap="none" spc="0" normalizeH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42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unità didattica </a:t>
            </a:r>
            <a:br>
              <a:rPr kumimoji="0" lang="it-IT" sz="42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lang="it-IT" sz="24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Approccio alla geometria solida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ln w="6350">
                  <a:solidFill>
                    <a:srgbClr val="F0AD00">
                      <a:shade val="43000"/>
                    </a:srgbClr>
                  </a:solidFill>
                </a:ln>
                <a:solidFill>
                  <a:srgbClr val="F0AD00">
                    <a:tint val="83000"/>
                    <a:satMod val="150000"/>
                  </a:srgbClr>
                </a:solidFill>
              </a:rPr>
              <a:t>Terza unità didattica </a:t>
            </a:r>
            <a:br>
              <a:rPr lang="it-IT" dirty="0" smtClean="0">
                <a:ln w="6350">
                  <a:solidFill>
                    <a:srgbClr val="F0AD00">
                      <a:shade val="43000"/>
                    </a:srgbClr>
                  </a:solidFill>
                </a:ln>
                <a:solidFill>
                  <a:srgbClr val="F0AD00">
                    <a:tint val="83000"/>
                    <a:satMod val="150000"/>
                  </a:srgbClr>
                </a:solidFill>
              </a:rPr>
            </a:br>
            <a:r>
              <a:rPr lang="it-IT" sz="2400" dirty="0" smtClean="0">
                <a:ln w="6350">
                  <a:solidFill>
                    <a:srgbClr val="F0AD00">
                      <a:shade val="43000"/>
                    </a:srgbClr>
                  </a:solidFill>
                </a:ln>
                <a:solidFill>
                  <a:srgbClr val="F0AD00">
                    <a:tint val="83000"/>
                    <a:satMod val="150000"/>
                  </a:srgbClr>
                </a:solidFill>
              </a:rPr>
              <a:t> </a:t>
            </a:r>
            <a:r>
              <a:rPr lang="it-IT" sz="2400" dirty="0" smtClean="0"/>
              <a:t>Geometria nell’arte, misura e spazio</a:t>
            </a:r>
            <a:endParaRPr lang="it-IT" dirty="0"/>
          </a:p>
        </p:txBody>
      </p:sp>
      <p:pic>
        <p:nvPicPr>
          <p:cNvPr id="4" name="Segnaposto contenuto 3" descr="tumblr_lpbwefceV91qm6qlco1_500.gif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772816"/>
            <a:ext cx="2736304" cy="3888432"/>
          </a:xfrm>
          <a:prstGeom prst="rect">
            <a:avLst/>
          </a:prstGeom>
        </p:spPr>
      </p:pic>
      <p:pic>
        <p:nvPicPr>
          <p:cNvPr id="5" name="Immagine 4" descr="20130416_114926.jpg"/>
          <p:cNvPicPr/>
          <p:nvPr/>
        </p:nvPicPr>
        <p:blipFill>
          <a:blip r:embed="rId3" cstate="print"/>
          <a:srcRect t="6845" b="18750"/>
          <a:stretch>
            <a:fillRect/>
          </a:stretch>
        </p:blipFill>
        <p:spPr>
          <a:xfrm>
            <a:off x="4788024" y="1772816"/>
            <a:ext cx="3686318" cy="2232248"/>
          </a:xfrm>
          <a:prstGeom prst="rect">
            <a:avLst/>
          </a:prstGeom>
        </p:spPr>
      </p:pic>
      <p:pic>
        <p:nvPicPr>
          <p:cNvPr id="6" name="Immagine 5" descr="20130416_115023.jpg"/>
          <p:cNvPicPr/>
          <p:nvPr/>
        </p:nvPicPr>
        <p:blipFill>
          <a:blip r:embed="rId4" cstate="print"/>
          <a:srcRect t="9524" b="13393"/>
          <a:stretch>
            <a:fillRect/>
          </a:stretch>
        </p:blipFill>
        <p:spPr>
          <a:xfrm>
            <a:off x="4788024" y="4149080"/>
            <a:ext cx="3672408" cy="216024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971600" y="5733256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/>
              <a:t>I quadrati e i rettangoli di </a:t>
            </a:r>
            <a:r>
              <a:rPr lang="it-IT" sz="2000" dirty="0" err="1" smtClean="0"/>
              <a:t>Mondrian</a:t>
            </a:r>
            <a:endParaRPr lang="it-IT" sz="2000" dirty="0"/>
          </a:p>
        </p:txBody>
      </p:sp>
      <p:pic>
        <p:nvPicPr>
          <p:cNvPr id="8" name="Immagine 7" descr="kandinsky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88024" y="2420888"/>
            <a:ext cx="3683153" cy="2595538"/>
          </a:xfrm>
          <a:prstGeom prst="rect">
            <a:avLst/>
          </a:prstGeom>
        </p:spPr>
      </p:pic>
      <p:pic>
        <p:nvPicPr>
          <p:cNvPr id="9" name="Immagine 8" descr="20130419_150652.jpg"/>
          <p:cNvPicPr/>
          <p:nvPr/>
        </p:nvPicPr>
        <p:blipFill>
          <a:blip r:embed="rId6" cstate="print"/>
          <a:srcRect t="6481"/>
          <a:stretch>
            <a:fillRect/>
          </a:stretch>
        </p:blipFill>
        <p:spPr>
          <a:xfrm>
            <a:off x="971600" y="1772816"/>
            <a:ext cx="3600400" cy="2376264"/>
          </a:xfrm>
          <a:prstGeom prst="rect">
            <a:avLst/>
          </a:prstGeom>
        </p:spPr>
      </p:pic>
      <p:pic>
        <p:nvPicPr>
          <p:cNvPr id="10" name="Immagine 9" descr="20130419_150550.jpg"/>
          <p:cNvPicPr/>
          <p:nvPr/>
        </p:nvPicPr>
        <p:blipFill>
          <a:blip r:embed="rId7" cstate="print"/>
          <a:srcRect t="13966"/>
          <a:stretch>
            <a:fillRect/>
          </a:stretch>
        </p:blipFill>
        <p:spPr>
          <a:xfrm>
            <a:off x="971600" y="4365104"/>
            <a:ext cx="3600400" cy="2232248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4788024" y="5517232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/>
              <a:t>E di </a:t>
            </a:r>
            <a:r>
              <a:rPr lang="it-IT" sz="2000" dirty="0" err="1" smtClean="0"/>
              <a:t>Kandinskij</a:t>
            </a:r>
            <a:r>
              <a:rPr lang="it-IT" sz="2000" dirty="0" smtClean="0"/>
              <a:t> i triangoli e..</a:t>
            </a:r>
            <a:endParaRPr lang="it-IT" sz="2000" dirty="0"/>
          </a:p>
        </p:txBody>
      </p:sp>
      <p:pic>
        <p:nvPicPr>
          <p:cNvPr id="12" name="Immagine 11" descr="C:\Documents and Settings\Gen &amp; Vale\Documenti\Documenti Vale\SC FORMAZ PRIMARIA\MATEMATICA FINALE\ARTE\Wassily-Kandinsky-1866-1944-TuttArt@-24-498x41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2040" y="1844824"/>
            <a:ext cx="352839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sellaDiTesto 12"/>
          <p:cNvSpPr txBox="1"/>
          <p:nvPr/>
        </p:nvSpPr>
        <p:spPr>
          <a:xfrm>
            <a:off x="4860032" y="551723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/>
              <a:t>…i</a:t>
            </a:r>
            <a:r>
              <a:rPr lang="it-IT" dirty="0" smtClean="0"/>
              <a:t> cerchi.</a:t>
            </a:r>
            <a:endParaRPr lang="it-IT" dirty="0"/>
          </a:p>
        </p:txBody>
      </p:sp>
      <p:pic>
        <p:nvPicPr>
          <p:cNvPr id="14" name="Immagine 13" descr="C:\Documents and Settings\Gen &amp; Vale\Documenti\Documenti Vale\SC FORMAZ PRIMARIA\MATEMATICA FINALE\RENDICONTAZIONE\16 cerchi Kandinskij\20130422_111907.jpg"/>
          <p:cNvPicPr/>
          <p:nvPr/>
        </p:nvPicPr>
        <p:blipFill>
          <a:blip r:embed="rId9" cstate="print"/>
          <a:srcRect l="6944" b="4167"/>
          <a:stretch>
            <a:fillRect/>
          </a:stretch>
        </p:blipFill>
        <p:spPr bwMode="auto">
          <a:xfrm>
            <a:off x="539552" y="1844824"/>
            <a:ext cx="4143970" cy="299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uppo 14"/>
          <p:cNvGrpSpPr/>
          <p:nvPr/>
        </p:nvGrpSpPr>
        <p:grpSpPr>
          <a:xfrm>
            <a:off x="1155205" y="2099003"/>
            <a:ext cx="3351956" cy="1982370"/>
            <a:chOff x="-1789856" y="-355736"/>
            <a:chExt cx="3351956" cy="1982370"/>
          </a:xfrm>
        </p:grpSpPr>
        <p:sp>
          <p:nvSpPr>
            <p:cNvPr id="16" name="Rettangolo 15"/>
            <p:cNvSpPr/>
            <p:nvPr/>
          </p:nvSpPr>
          <p:spPr>
            <a:xfrm>
              <a:off x="-1789856" y="-355736"/>
              <a:ext cx="3247529" cy="1948517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ttangolo 16"/>
            <p:cNvSpPr/>
            <p:nvPr/>
          </p:nvSpPr>
          <p:spPr>
            <a:xfrm>
              <a:off x="-1685429" y="-321883"/>
              <a:ext cx="3247529" cy="19485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3200" kern="1200" dirty="0" smtClean="0"/>
                <a:t>La geometria nell’arte</a:t>
              </a:r>
              <a:endParaRPr lang="it-IT" sz="3200" kern="1200" dirty="0"/>
            </a:p>
          </p:txBody>
        </p:sp>
      </p:grpSp>
      <p:grpSp>
        <p:nvGrpSpPr>
          <p:cNvPr id="20" name="Gruppo 19"/>
          <p:cNvGrpSpPr/>
          <p:nvPr/>
        </p:nvGrpSpPr>
        <p:grpSpPr>
          <a:xfrm>
            <a:off x="5076056" y="2060848"/>
            <a:ext cx="3247529" cy="1948517"/>
            <a:chOff x="1587" y="0"/>
            <a:chExt cx="3247529" cy="1948517"/>
          </a:xfrm>
        </p:grpSpPr>
        <p:sp>
          <p:nvSpPr>
            <p:cNvPr id="21" name="Rettangolo 20"/>
            <p:cNvSpPr/>
            <p:nvPr/>
          </p:nvSpPr>
          <p:spPr>
            <a:xfrm>
              <a:off x="1587" y="0"/>
              <a:ext cx="3247529" cy="1948517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ttangolo 21"/>
            <p:cNvSpPr/>
            <p:nvPr/>
          </p:nvSpPr>
          <p:spPr>
            <a:xfrm>
              <a:off x="1587" y="0"/>
              <a:ext cx="3247529" cy="19485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/>
              <a:r>
                <a:rPr lang="it-IT" sz="3200" dirty="0" smtClean="0"/>
                <a:t>Ordine e misura</a:t>
              </a:r>
              <a:endParaRPr lang="it-IT" sz="3200" dirty="0"/>
            </a:p>
          </p:txBody>
        </p:sp>
      </p:grpSp>
      <p:grpSp>
        <p:nvGrpSpPr>
          <p:cNvPr id="26" name="Gruppo 25"/>
          <p:cNvGrpSpPr/>
          <p:nvPr/>
        </p:nvGrpSpPr>
        <p:grpSpPr>
          <a:xfrm>
            <a:off x="3059832" y="4437112"/>
            <a:ext cx="3247529" cy="1948517"/>
            <a:chOff x="1587" y="0"/>
            <a:chExt cx="3247529" cy="1948517"/>
          </a:xfrm>
        </p:grpSpPr>
        <p:sp>
          <p:nvSpPr>
            <p:cNvPr id="27" name="Rettangolo 26"/>
            <p:cNvSpPr/>
            <p:nvPr/>
          </p:nvSpPr>
          <p:spPr>
            <a:xfrm>
              <a:off x="1587" y="0"/>
              <a:ext cx="3247529" cy="1948517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ettangolo 27"/>
            <p:cNvSpPr/>
            <p:nvPr/>
          </p:nvSpPr>
          <p:spPr>
            <a:xfrm>
              <a:off x="1587" y="0"/>
              <a:ext cx="3247529" cy="19485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/>
              <a:r>
                <a:rPr lang="it-IT" sz="2800" dirty="0" smtClean="0"/>
                <a:t>Effettuare piccole misurazioni di lunghezze </a:t>
              </a:r>
              <a:endParaRPr lang="it-IT" sz="2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9.99075E-7 L 0.42136 -0.0513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00" y="-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11" grpId="0"/>
      <p:bldP spid="11" grpId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4250" t="21220" r="34250" b="7906"/>
          <a:stretch>
            <a:fillRect/>
          </a:stretch>
        </p:blipFill>
        <p:spPr bwMode="auto">
          <a:xfrm>
            <a:off x="755576" y="1844824"/>
            <a:ext cx="2952328" cy="4151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 descr="animali-da-fattoria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95937" y="1772816"/>
            <a:ext cx="2232248" cy="2808312"/>
          </a:xfrm>
          <a:prstGeom prst="rect">
            <a:avLst/>
          </a:prstGeom>
        </p:spPr>
      </p:pic>
      <p:pic>
        <p:nvPicPr>
          <p:cNvPr id="6" name="Immagine 5" descr="C:\Documents and Settings\Gen &amp; Vale\Documenti\Documenti Vale\SC FORMAZ PRIMARIA\MATEMATICA FINALE\RENDICONTAZIONE\17 Gioielli\20130429_11303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772816"/>
            <a:ext cx="4931804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5940152" y="1844824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Il ciondolo per la mamma</a:t>
            </a:r>
            <a:endParaRPr lang="it-IT" dirty="0"/>
          </a:p>
        </p:txBody>
      </p:sp>
      <p:pic>
        <p:nvPicPr>
          <p:cNvPr id="8" name="Immagine 7" descr="C:\Documents and Settings\Gen &amp; Vale\Documenti\Documenti Vale\SC FORMAZ PRIMARIA\MATEMATICA FINALE\RENDICONTAZIONE\17 Gioielli\20130429_09251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2780928"/>
            <a:ext cx="2011293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olo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 sz="42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Terza unità didattica </a:t>
            </a:r>
            <a:br>
              <a:rPr kumimoji="0" lang="it-IT" sz="42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lang="it-IT" sz="24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2400" dirty="0" smtClean="0"/>
              <a:t>Geometria nell’arte, misura e spazio</a:t>
            </a:r>
            <a:endParaRPr lang="it-IT" sz="24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199784" y="4869160"/>
            <a:ext cx="1944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Usiamo lo spazio sistemando la fattoria</a:t>
            </a:r>
            <a:endParaRPr lang="it-IT" dirty="0"/>
          </a:p>
        </p:txBody>
      </p:sp>
      <p:pic>
        <p:nvPicPr>
          <p:cNvPr id="11" name="Immagine 10" descr="regina_reginella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83568" y="1700808"/>
            <a:ext cx="2808312" cy="3672408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3491880" y="5877272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Misuriamo i nostri passi con Regina </a:t>
            </a:r>
            <a:r>
              <a:rPr lang="it-IT" dirty="0" err="1" smtClean="0"/>
              <a:t>Reginella</a:t>
            </a:r>
            <a:endParaRPr lang="it-IT" dirty="0"/>
          </a:p>
        </p:txBody>
      </p:sp>
      <p:pic>
        <p:nvPicPr>
          <p:cNvPr id="13" name="Immagine 12" descr="porta di cartone copia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851920" y="1700808"/>
            <a:ext cx="4195216" cy="3162300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3815408" y="5517232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…e</a:t>
            </a:r>
            <a:r>
              <a:rPr lang="it-IT" dirty="0" smtClean="0"/>
              <a:t> misurandoci sulla porta di </a:t>
            </a:r>
            <a:r>
              <a:rPr lang="it-IT" dirty="0" err="1" smtClean="0"/>
              <a:t>casa…</a:t>
            </a:r>
            <a:endParaRPr lang="it-IT" dirty="0"/>
          </a:p>
        </p:txBody>
      </p:sp>
      <p:grpSp>
        <p:nvGrpSpPr>
          <p:cNvPr id="15" name="Gruppo 14"/>
          <p:cNvGrpSpPr/>
          <p:nvPr/>
        </p:nvGrpSpPr>
        <p:grpSpPr>
          <a:xfrm>
            <a:off x="3851920" y="4653136"/>
            <a:ext cx="3247529" cy="1948517"/>
            <a:chOff x="1587" y="0"/>
            <a:chExt cx="3247529" cy="1948517"/>
          </a:xfrm>
        </p:grpSpPr>
        <p:sp>
          <p:nvSpPr>
            <p:cNvPr id="16" name="Rettangolo 15"/>
            <p:cNvSpPr/>
            <p:nvPr/>
          </p:nvSpPr>
          <p:spPr>
            <a:xfrm>
              <a:off x="1587" y="0"/>
              <a:ext cx="3247529" cy="1948517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ttangolo 16"/>
            <p:cNvSpPr/>
            <p:nvPr/>
          </p:nvSpPr>
          <p:spPr>
            <a:xfrm>
              <a:off x="1587" y="0"/>
              <a:ext cx="3247529" cy="19485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/>
              <a:r>
                <a:rPr lang="it-IT" sz="3200" dirty="0" smtClean="0"/>
                <a:t>Organizzare lo spazio bidimensionale</a:t>
              </a:r>
              <a:endParaRPr lang="it-IT" sz="3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1"/>
      <p:bldP spid="10" grpId="2"/>
      <p:bldP spid="12" grpId="0"/>
      <p:bldP spid="12" grpId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395536" y="1268760"/>
            <a:ext cx="8424936" cy="4392488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448056" lvl="0" indent="-384048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Strategie</a:t>
            </a:r>
            <a:r>
              <a:rPr lang="it-IT" sz="1600" dirty="0" smtClean="0"/>
              <a:t> </a:t>
            </a:r>
            <a:r>
              <a:rPr lang="it-IT" sz="2000" b="1" dirty="0" smtClean="0"/>
              <a:t>impiegate</a:t>
            </a:r>
            <a:endParaRPr kumimoji="0" lang="it-IT" sz="16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48056" lvl="0" indent="-384048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</a:pPr>
            <a:r>
              <a:rPr lang="it-IT" sz="1600" dirty="0" smtClean="0"/>
              <a:t>Esperire i concetti geometrici (osservazione, manipolazione, costruzione, movimento, disegno)</a:t>
            </a:r>
          </a:p>
          <a:p>
            <a:pPr marL="448056" lvl="0" indent="-384048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</a:pPr>
            <a:r>
              <a:rPr lang="it-IT" sz="1600" dirty="0" smtClean="0"/>
              <a:t>Visione dinamica delle figure (poligoni attraverso vertici, attraverso lati, attraverso angoli)</a:t>
            </a:r>
          </a:p>
          <a:p>
            <a:pPr marL="448056" lvl="0" indent="-384048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</a:pPr>
            <a:r>
              <a:rPr lang="it-IT" sz="1600" dirty="0" smtClean="0"/>
              <a:t>Visione dinamica delle figure: trasformazioni modificando gli angoli, piegando, scomponendo, sezioni</a:t>
            </a:r>
          </a:p>
          <a:p>
            <a:pPr marL="448056" lvl="0" indent="-384048">
              <a:spcBef>
                <a:spcPct val="20000"/>
              </a:spcBef>
              <a:buClr>
                <a:srgbClr val="F0AD00"/>
              </a:buClr>
              <a:buSzPct val="80000"/>
              <a:buFont typeface="Wingdings 2"/>
              <a:buChar char=""/>
            </a:pPr>
            <a:r>
              <a:rPr lang="it-IT" sz="1600" dirty="0" smtClean="0">
                <a:solidFill>
                  <a:prstClr val="white"/>
                </a:solidFill>
              </a:rPr>
              <a:t>Giochi</a:t>
            </a:r>
          </a:p>
          <a:p>
            <a:pPr marL="448056" lvl="0" indent="-384048">
              <a:spcBef>
                <a:spcPct val="20000"/>
              </a:spcBef>
              <a:buClr>
                <a:srgbClr val="F0AD00"/>
              </a:buClr>
              <a:buSzPct val="80000"/>
              <a:buFont typeface="Wingdings 2"/>
              <a:buChar char=""/>
            </a:pPr>
            <a:r>
              <a:rPr lang="it-IT" sz="1600" dirty="0" smtClean="0">
                <a:solidFill>
                  <a:prstClr val="white"/>
                </a:solidFill>
              </a:rPr>
              <a:t>Racconti e filastrocche</a:t>
            </a:r>
          </a:p>
          <a:p>
            <a:pPr marL="448056" lvl="0" indent="-384048">
              <a:spcBef>
                <a:spcPct val="20000"/>
              </a:spcBef>
              <a:buClr>
                <a:srgbClr val="F0AD00"/>
              </a:buClr>
              <a:buSzPct val="80000"/>
              <a:buFont typeface="Wingdings 2"/>
              <a:buChar char=""/>
            </a:pPr>
            <a:r>
              <a:rPr lang="it-IT" sz="1600" dirty="0" smtClean="0">
                <a:solidFill>
                  <a:prstClr val="white"/>
                </a:solidFill>
              </a:rPr>
              <a:t>Schede</a:t>
            </a:r>
          </a:p>
          <a:p>
            <a:pPr marL="448056" lvl="0" indent="-384048">
              <a:spcBef>
                <a:spcPct val="20000"/>
              </a:spcBef>
              <a:buClr>
                <a:srgbClr val="F0AD00"/>
              </a:buClr>
              <a:buSzPct val="80000"/>
              <a:buFont typeface="Wingdings 2"/>
              <a:buChar char=""/>
            </a:pPr>
            <a:r>
              <a:rPr lang="it-IT" sz="1600" dirty="0" smtClean="0">
                <a:solidFill>
                  <a:prstClr val="white"/>
                </a:solidFill>
              </a:rPr>
              <a:t>Espressione artistica</a:t>
            </a:r>
          </a:p>
          <a:p>
            <a:pPr marL="448056" lvl="0" indent="-384048">
              <a:spcBef>
                <a:spcPct val="20000"/>
              </a:spcBef>
              <a:buClr>
                <a:srgbClr val="F0AD00"/>
              </a:buClr>
              <a:buSzPct val="80000"/>
              <a:buFont typeface="Wingdings 2"/>
              <a:buChar char=""/>
            </a:pPr>
            <a:r>
              <a:rPr lang="it-IT" sz="1600" dirty="0" smtClean="0">
                <a:solidFill>
                  <a:prstClr val="white"/>
                </a:solidFill>
              </a:rPr>
              <a:t>Domande interessanti (piccoli problemi)</a:t>
            </a:r>
          </a:p>
          <a:p>
            <a:pPr marL="448056" lvl="0" indent="-384048">
              <a:spcBef>
                <a:spcPct val="20000"/>
              </a:spcBef>
              <a:buClr>
                <a:srgbClr val="F0AD00"/>
              </a:buClr>
              <a:buSzPct val="80000"/>
              <a:buFont typeface="Wingdings 2"/>
              <a:buChar char=""/>
            </a:pPr>
            <a:r>
              <a:rPr lang="it-IT" sz="1600" dirty="0" smtClean="0">
                <a:solidFill>
                  <a:prstClr val="white"/>
                </a:solidFill>
              </a:rPr>
              <a:t>Verbalizzazione dell’esperienza vissuta</a:t>
            </a:r>
          </a:p>
          <a:p>
            <a:pPr marL="448056" lvl="0" indent="-384048">
              <a:spcBef>
                <a:spcPct val="20000"/>
              </a:spcBef>
              <a:buClr>
                <a:srgbClr val="F0AD00"/>
              </a:buClr>
              <a:buSzPct val="80000"/>
              <a:buFont typeface="Wingdings 2"/>
              <a:buChar char=""/>
            </a:pPr>
            <a:r>
              <a:rPr lang="it-IT" sz="1600" dirty="0" smtClean="0">
                <a:solidFill>
                  <a:prstClr val="white"/>
                </a:solidFill>
              </a:rPr>
              <a:t>Conversazione matematica</a:t>
            </a:r>
          </a:p>
          <a:p>
            <a:pPr marL="448056" lvl="0" indent="-384048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</a:pPr>
            <a:endParaRPr lang="it-IT" sz="1600" dirty="0" smtClean="0"/>
          </a:p>
        </p:txBody>
      </p:sp>
      <p:sp>
        <p:nvSpPr>
          <p:cNvPr id="3" name="CasellaDiTesto 2"/>
          <p:cNvSpPr txBox="1"/>
          <p:nvPr/>
        </p:nvSpPr>
        <p:spPr>
          <a:xfrm>
            <a:off x="1187624" y="908720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Quale attività vi è piaciuta di più?</a:t>
            </a:r>
            <a:endParaRPr lang="it-IT" sz="2800" b="1" dirty="0"/>
          </a:p>
        </p:txBody>
      </p:sp>
      <p:sp>
        <p:nvSpPr>
          <p:cNvPr id="6" name="Sottotitolo 2"/>
          <p:cNvSpPr txBox="1">
            <a:spLocks/>
          </p:cNvSpPr>
          <p:nvPr/>
        </p:nvSpPr>
        <p:spPr>
          <a:xfrm>
            <a:off x="395536" y="1484784"/>
            <a:ext cx="8424936" cy="4392488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448056" lvl="0" indent="-384048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</a:pPr>
            <a:endParaRPr lang="it-IT" sz="2400" dirty="0" smtClean="0"/>
          </a:p>
          <a:p>
            <a:pPr marL="448056" lvl="0" indent="-384048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</a:pPr>
            <a:r>
              <a:rPr lang="it-IT" sz="2400" dirty="0" smtClean="0"/>
              <a:t>Tutte! </a:t>
            </a:r>
          </a:p>
          <a:p>
            <a:pPr marL="448056" lvl="0" indent="-384048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</a:pPr>
            <a:r>
              <a:rPr lang="it-IT" sz="2400" dirty="0" smtClean="0"/>
              <a:t>Nessuna!</a:t>
            </a:r>
          </a:p>
          <a:p>
            <a:pPr marL="448056" lvl="0" indent="-384048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</a:pPr>
            <a:r>
              <a:rPr lang="it-IT" sz="2400" dirty="0" smtClean="0"/>
              <a:t>La favola della stella marina</a:t>
            </a:r>
          </a:p>
          <a:p>
            <a:pPr marL="448056" lvl="0" indent="-384048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</a:pPr>
            <a:r>
              <a:rPr lang="it-IT" sz="2400" dirty="0" smtClean="0"/>
              <a:t>Gli acquari</a:t>
            </a:r>
          </a:p>
          <a:p>
            <a:pPr marL="448056" lvl="0" indent="-384048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</a:pPr>
            <a:r>
              <a:rPr lang="it-IT" sz="2400" dirty="0" smtClean="0"/>
              <a:t>I ciondoli della mamma</a:t>
            </a:r>
          </a:p>
          <a:p>
            <a:pPr marL="448056" lvl="0" indent="-384048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</a:pPr>
            <a:r>
              <a:rPr lang="it-IT" sz="2400" dirty="0" smtClean="0"/>
              <a:t>I palloncini</a:t>
            </a:r>
          </a:p>
          <a:p>
            <a:pPr marL="448056" lvl="0" indent="-384048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</a:pPr>
            <a:r>
              <a:rPr lang="it-IT" sz="2400" dirty="0" err="1" smtClean="0"/>
              <a:t>…………………Maestra</a:t>
            </a:r>
            <a:r>
              <a:rPr lang="it-IT" sz="2400" dirty="0" smtClean="0"/>
              <a:t>, mi è piaciuto stare con te!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Riferimenti bibliografici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59408"/>
          </a:xfrm>
        </p:spPr>
        <p:txBody>
          <a:bodyPr>
            <a:normAutofit fontScale="77500" lnSpcReduction="20000"/>
          </a:bodyPr>
          <a:lstStyle/>
          <a:p>
            <a:r>
              <a:rPr lang="it-IT" sz="2595" dirty="0" smtClean="0">
                <a:latin typeface="Hoefler Text"/>
                <a:cs typeface="Hoefler Text"/>
              </a:rPr>
              <a:t>G. Israel, A. </a:t>
            </a:r>
            <a:r>
              <a:rPr lang="it-IT" sz="2595" dirty="0" err="1" smtClean="0">
                <a:latin typeface="Hoefler Text"/>
                <a:cs typeface="Hoefler Text"/>
              </a:rPr>
              <a:t>Millán</a:t>
            </a:r>
            <a:r>
              <a:rPr lang="it-IT" sz="2595" dirty="0" smtClean="0">
                <a:latin typeface="Hoefler Text"/>
                <a:cs typeface="Hoefler Text"/>
              </a:rPr>
              <a:t> Gasca 2012 </a:t>
            </a:r>
            <a:r>
              <a:rPr lang="it-IT" sz="2595" i="1" dirty="0" smtClean="0">
                <a:latin typeface="Hoefler Text"/>
                <a:cs typeface="Hoefler Text"/>
              </a:rPr>
              <a:t>Pensare in matematica</a:t>
            </a:r>
            <a:r>
              <a:rPr lang="it-IT" sz="2595" dirty="0" smtClean="0">
                <a:latin typeface="Hoefler Text"/>
                <a:cs typeface="Hoefler Text"/>
              </a:rPr>
              <a:t>, Zanichelli, Bologna.</a:t>
            </a:r>
          </a:p>
          <a:p>
            <a:r>
              <a:rPr lang="it-IT" sz="2595" dirty="0" err="1" smtClean="0">
                <a:latin typeface="Hoefler Text"/>
                <a:cs typeface="Hoefler Text"/>
              </a:rPr>
              <a:t>K</a:t>
            </a:r>
            <a:r>
              <a:rPr lang="it-IT" sz="2595" dirty="0" smtClean="0">
                <a:latin typeface="Hoefler Text"/>
                <a:cs typeface="Hoefler Text"/>
              </a:rPr>
              <a:t>. </a:t>
            </a:r>
            <a:r>
              <a:rPr lang="it-IT" sz="2595" dirty="0" err="1" smtClean="0">
                <a:latin typeface="Hoefler Text"/>
                <a:cs typeface="Hoefler Text"/>
              </a:rPr>
              <a:t>Fuson</a:t>
            </a:r>
            <a:r>
              <a:rPr lang="it-IT" sz="2595" dirty="0" smtClean="0">
                <a:latin typeface="Hoefler Text"/>
                <a:cs typeface="Hoefler Text"/>
              </a:rPr>
              <a:t> (</a:t>
            </a:r>
            <a:r>
              <a:rPr lang="it-IT" sz="2595" dirty="0" err="1" smtClean="0">
                <a:latin typeface="Hoefler Text"/>
                <a:cs typeface="Hoefler Text"/>
              </a:rPr>
              <a:t>with</a:t>
            </a:r>
            <a:r>
              <a:rPr lang="it-IT" sz="2595" dirty="0" smtClean="0">
                <a:latin typeface="Hoefler Text"/>
                <a:cs typeface="Hoefler Text"/>
              </a:rPr>
              <a:t> P. </a:t>
            </a:r>
            <a:r>
              <a:rPr lang="it-IT" sz="2595" dirty="0" err="1" smtClean="0">
                <a:latin typeface="Hoefler Text"/>
                <a:cs typeface="Hoefler Text"/>
              </a:rPr>
              <a:t>Stroh</a:t>
            </a:r>
            <a:r>
              <a:rPr lang="it-IT" sz="2595" dirty="0" smtClean="0">
                <a:latin typeface="Hoefler Text"/>
                <a:cs typeface="Hoefler Text"/>
              </a:rPr>
              <a:t> </a:t>
            </a:r>
            <a:r>
              <a:rPr lang="it-IT" sz="2595" dirty="0" err="1" smtClean="0">
                <a:latin typeface="Hoefler Text"/>
                <a:cs typeface="Hoefler Text"/>
              </a:rPr>
              <a:t>Sugiyama</a:t>
            </a:r>
            <a:r>
              <a:rPr lang="it-IT" sz="2595" dirty="0" smtClean="0">
                <a:latin typeface="Hoefler Text"/>
                <a:cs typeface="Hoefler Text"/>
              </a:rPr>
              <a:t> e L. </a:t>
            </a:r>
            <a:r>
              <a:rPr lang="it-IT" sz="2595" dirty="0" err="1" smtClean="0">
                <a:latin typeface="Hoefler Text"/>
                <a:cs typeface="Hoefler Text"/>
              </a:rPr>
              <a:t>Grandau</a:t>
            </a:r>
            <a:r>
              <a:rPr lang="it-IT" sz="2595" dirty="0" smtClean="0">
                <a:latin typeface="Hoefler Text"/>
                <a:cs typeface="Hoefler Text"/>
              </a:rPr>
              <a:t>) 2006 </a:t>
            </a:r>
            <a:r>
              <a:rPr lang="it-IT" sz="2595" i="1" dirty="0" err="1" smtClean="0">
                <a:latin typeface="Hoefler Text"/>
                <a:cs typeface="Hoefler Text"/>
              </a:rPr>
              <a:t>Math</a:t>
            </a:r>
            <a:r>
              <a:rPr lang="it-IT" sz="2595" i="1" dirty="0" smtClean="0">
                <a:latin typeface="Hoefler Text"/>
                <a:cs typeface="Hoefler Text"/>
              </a:rPr>
              <a:t> </a:t>
            </a:r>
            <a:r>
              <a:rPr lang="it-IT" sz="2595" i="1" dirty="0" err="1" smtClean="0">
                <a:latin typeface="Hoefler Text"/>
                <a:cs typeface="Hoefler Text"/>
              </a:rPr>
              <a:t>Expressions</a:t>
            </a:r>
            <a:r>
              <a:rPr lang="it-IT" sz="2595" i="1" dirty="0" smtClean="0">
                <a:latin typeface="Hoefler Text"/>
                <a:cs typeface="Hoefler Text"/>
              </a:rPr>
              <a:t> Kindergarten</a:t>
            </a:r>
            <a:r>
              <a:rPr lang="it-IT" sz="2595" dirty="0" smtClean="0">
                <a:latin typeface="Hoefler Text"/>
                <a:cs typeface="Hoefler Text"/>
              </a:rPr>
              <a:t>, </a:t>
            </a:r>
            <a:r>
              <a:rPr lang="it-IT" sz="2595" dirty="0" err="1" smtClean="0">
                <a:latin typeface="Hoefler Text"/>
                <a:cs typeface="Hoefler Text"/>
              </a:rPr>
              <a:t>Houghton</a:t>
            </a:r>
            <a:r>
              <a:rPr lang="it-IT" sz="2595" dirty="0" smtClean="0">
                <a:latin typeface="Hoefler Text"/>
                <a:cs typeface="Hoefler Text"/>
              </a:rPr>
              <a:t> </a:t>
            </a:r>
            <a:r>
              <a:rPr lang="it-IT" sz="2595" dirty="0" err="1" smtClean="0">
                <a:latin typeface="Hoefler Text"/>
                <a:cs typeface="Hoefler Text"/>
              </a:rPr>
              <a:t>Mifflin</a:t>
            </a:r>
            <a:r>
              <a:rPr lang="it-IT" sz="2595" dirty="0" smtClean="0">
                <a:latin typeface="Hoefler Text"/>
                <a:cs typeface="Hoefler Text"/>
              </a:rPr>
              <a:t>, Boston</a:t>
            </a:r>
            <a:r>
              <a:rPr lang="it-IT" sz="2595" dirty="0" smtClean="0">
                <a:latin typeface="Hoefler Text"/>
                <a:cs typeface="Hoefler Text"/>
              </a:rPr>
              <a:t>.</a:t>
            </a:r>
          </a:p>
          <a:p>
            <a:r>
              <a:rPr lang="it-IT" sz="2595" dirty="0" smtClean="0">
                <a:latin typeface="Hoefler Text"/>
                <a:cs typeface="Hoefler Text"/>
              </a:rPr>
              <a:t>A. </a:t>
            </a:r>
            <a:r>
              <a:rPr lang="it-IT" sz="2595" dirty="0" err="1" smtClean="0">
                <a:latin typeface="Hoefler Text"/>
                <a:cs typeface="Hoefler Text"/>
              </a:rPr>
              <a:t>Millán</a:t>
            </a:r>
            <a:r>
              <a:rPr lang="it-IT" sz="2595" dirty="0" smtClean="0">
                <a:latin typeface="Hoefler Text"/>
                <a:cs typeface="Hoefler Text"/>
              </a:rPr>
              <a:t> Gasca</a:t>
            </a:r>
            <a:r>
              <a:rPr lang="it-IT" sz="2595" dirty="0" smtClean="0">
                <a:latin typeface="Hoefler Text"/>
                <a:cs typeface="Hoefler Text"/>
              </a:rPr>
              <a:t> 2013 “Annoverar le stelle”, “Circonferenza </a:t>
            </a:r>
            <a:r>
              <a:rPr lang="it-IT" sz="2595" dirty="0" smtClean="0">
                <a:latin typeface="Hoefler Text"/>
                <a:cs typeface="Hoefler Text"/>
              </a:rPr>
              <a:t>e cerchio”, http://</a:t>
            </a:r>
            <a:r>
              <a:rPr lang="it-IT" sz="2595" dirty="0" err="1" smtClean="0">
                <a:latin typeface="Hoefler Text"/>
                <a:cs typeface="Hoefler Text"/>
              </a:rPr>
              <a:t>online.universita.zanichelli.it</a:t>
            </a:r>
            <a:r>
              <a:rPr lang="it-IT" sz="2595" dirty="0" smtClean="0">
                <a:latin typeface="Hoefler Text"/>
                <a:cs typeface="Hoefler Text"/>
              </a:rPr>
              <a:t>/</a:t>
            </a:r>
            <a:r>
              <a:rPr lang="it-IT" sz="2595" dirty="0" err="1" smtClean="0">
                <a:latin typeface="Hoefler Text"/>
                <a:cs typeface="Hoefler Text"/>
              </a:rPr>
              <a:t>israel</a:t>
            </a:r>
            <a:r>
              <a:rPr lang="it-IT" sz="2595" dirty="0" smtClean="0">
                <a:latin typeface="Hoefler Text"/>
                <a:cs typeface="Hoefler Text"/>
              </a:rPr>
              <a:t>/</a:t>
            </a:r>
            <a:r>
              <a:rPr lang="it-IT" sz="2595" dirty="0" err="1" smtClean="0">
                <a:latin typeface="Hoefler Text"/>
                <a:cs typeface="Hoefler Text"/>
              </a:rPr>
              <a:t>esempi-da-proporre-agli-alunni-della-scuola-primaria</a:t>
            </a:r>
            <a:r>
              <a:rPr lang="it-IT" sz="2595" dirty="0" smtClean="0">
                <a:latin typeface="Hoefler Text"/>
                <a:cs typeface="Hoefler Text"/>
              </a:rPr>
              <a:t>/</a:t>
            </a:r>
            <a:endParaRPr lang="it-IT" sz="2595" dirty="0" smtClean="0">
              <a:latin typeface="Hoefler Text"/>
              <a:cs typeface="Hoefler Text"/>
            </a:endParaRPr>
          </a:p>
          <a:p>
            <a:r>
              <a:rPr lang="it-IT" sz="2595" dirty="0" err="1" smtClean="0">
                <a:latin typeface="Hoefler Text"/>
                <a:cs typeface="Hoefler Text"/>
              </a:rPr>
              <a:t>K</a:t>
            </a:r>
            <a:r>
              <a:rPr lang="it-IT" sz="2595" dirty="0" smtClean="0">
                <a:latin typeface="Hoefler Text"/>
                <a:cs typeface="Hoefler Text"/>
              </a:rPr>
              <a:t>. </a:t>
            </a:r>
            <a:r>
              <a:rPr lang="it-IT" sz="2595" dirty="0" err="1" smtClean="0">
                <a:latin typeface="Hoefler Text"/>
                <a:cs typeface="Hoefler Text"/>
              </a:rPr>
              <a:t>Fuson</a:t>
            </a:r>
            <a:r>
              <a:rPr lang="it-IT" sz="2595" dirty="0" smtClean="0">
                <a:latin typeface="Hoefler Text"/>
                <a:cs typeface="Hoefler Text"/>
              </a:rPr>
              <a:t>, D. H. </a:t>
            </a:r>
            <a:r>
              <a:rPr lang="it-IT" sz="2595" dirty="0" err="1" smtClean="0">
                <a:latin typeface="Hoefler Text"/>
                <a:cs typeface="Hoefler Text"/>
              </a:rPr>
              <a:t>Clements</a:t>
            </a:r>
            <a:r>
              <a:rPr lang="it-IT" sz="2595" dirty="0" smtClean="0">
                <a:latin typeface="Hoefler Text"/>
                <a:cs typeface="Hoefler Text"/>
              </a:rPr>
              <a:t>, S. </a:t>
            </a:r>
            <a:r>
              <a:rPr lang="it-IT" sz="2595" dirty="0" err="1" smtClean="0">
                <a:latin typeface="Hoefler Text"/>
                <a:cs typeface="Hoefler Text"/>
              </a:rPr>
              <a:t>Beckmann</a:t>
            </a:r>
            <a:r>
              <a:rPr lang="it-IT" sz="2595" dirty="0" smtClean="0">
                <a:latin typeface="Hoefler Text"/>
                <a:cs typeface="Hoefler Text"/>
              </a:rPr>
              <a:t> 2010, </a:t>
            </a:r>
            <a:r>
              <a:rPr lang="it-IT" sz="2595" i="1" dirty="0" smtClean="0">
                <a:latin typeface="Hoefler Text"/>
                <a:cs typeface="Hoefler Text"/>
              </a:rPr>
              <a:t>Focus in Kindergarten</a:t>
            </a:r>
            <a:r>
              <a:rPr lang="it-IT" sz="2595" dirty="0" smtClean="0">
                <a:latin typeface="Hoefler Text"/>
                <a:cs typeface="Hoefler Text"/>
              </a:rPr>
              <a:t>, National </a:t>
            </a:r>
            <a:r>
              <a:rPr lang="it-IT" sz="2595" dirty="0" err="1" smtClean="0">
                <a:latin typeface="Hoefler Text"/>
                <a:cs typeface="Hoefler Text"/>
              </a:rPr>
              <a:t>Council</a:t>
            </a:r>
            <a:r>
              <a:rPr lang="it-IT" sz="2595" dirty="0" smtClean="0">
                <a:latin typeface="Hoefler Text"/>
                <a:cs typeface="Hoefler Text"/>
              </a:rPr>
              <a:t> </a:t>
            </a:r>
            <a:r>
              <a:rPr lang="it-IT" sz="2595" dirty="0" err="1" smtClean="0">
                <a:latin typeface="Hoefler Text"/>
                <a:cs typeface="Hoefler Text"/>
              </a:rPr>
              <a:t>of</a:t>
            </a:r>
            <a:r>
              <a:rPr lang="it-IT" sz="2595" dirty="0" smtClean="0">
                <a:latin typeface="Hoefler Text"/>
                <a:cs typeface="Hoefler Text"/>
              </a:rPr>
              <a:t> </a:t>
            </a:r>
            <a:r>
              <a:rPr lang="it-IT" sz="2595" dirty="0" err="1" smtClean="0">
                <a:latin typeface="Hoefler Text"/>
                <a:cs typeface="Hoefler Text"/>
              </a:rPr>
              <a:t>Teachers</a:t>
            </a:r>
            <a:r>
              <a:rPr lang="it-IT" sz="2595" dirty="0" smtClean="0">
                <a:latin typeface="Hoefler Text"/>
                <a:cs typeface="Hoefler Text"/>
              </a:rPr>
              <a:t> </a:t>
            </a:r>
            <a:r>
              <a:rPr lang="it-IT" sz="2595" dirty="0" err="1" smtClean="0">
                <a:latin typeface="Hoefler Text"/>
                <a:cs typeface="Hoefler Text"/>
              </a:rPr>
              <a:t>of</a:t>
            </a:r>
            <a:r>
              <a:rPr lang="it-IT" sz="2595" dirty="0" smtClean="0">
                <a:latin typeface="Hoefler Text"/>
                <a:cs typeface="Hoefler Text"/>
              </a:rPr>
              <a:t> </a:t>
            </a:r>
            <a:r>
              <a:rPr lang="it-IT" sz="2595" dirty="0" err="1" smtClean="0">
                <a:latin typeface="Hoefler Text"/>
                <a:cs typeface="Hoefler Text"/>
              </a:rPr>
              <a:t>Mathematics</a:t>
            </a:r>
            <a:r>
              <a:rPr lang="it-IT" sz="2595" dirty="0" smtClean="0">
                <a:latin typeface="Hoefler Text"/>
                <a:cs typeface="Hoefler Text"/>
              </a:rPr>
              <a:t>, National </a:t>
            </a:r>
            <a:r>
              <a:rPr lang="it-IT" sz="2595" dirty="0" err="1" smtClean="0">
                <a:latin typeface="Hoefler Text"/>
                <a:cs typeface="Hoefler Text"/>
              </a:rPr>
              <a:t>Association</a:t>
            </a:r>
            <a:r>
              <a:rPr lang="it-IT" sz="2595" dirty="0" smtClean="0">
                <a:latin typeface="Hoefler Text"/>
                <a:cs typeface="Hoefler Text"/>
              </a:rPr>
              <a:t> </a:t>
            </a:r>
            <a:r>
              <a:rPr lang="it-IT" sz="2595" dirty="0" err="1" smtClean="0">
                <a:latin typeface="Hoefler Text"/>
                <a:cs typeface="Hoefler Text"/>
              </a:rPr>
              <a:t>for</a:t>
            </a:r>
            <a:r>
              <a:rPr lang="it-IT" sz="2595" dirty="0" smtClean="0">
                <a:latin typeface="Hoefler Text"/>
                <a:cs typeface="Hoefler Text"/>
              </a:rPr>
              <a:t> the </a:t>
            </a:r>
            <a:r>
              <a:rPr lang="it-IT" sz="2595" dirty="0" err="1" smtClean="0">
                <a:latin typeface="Hoefler Text"/>
                <a:cs typeface="Hoefler Text"/>
              </a:rPr>
              <a:t>Education</a:t>
            </a:r>
            <a:r>
              <a:rPr lang="it-IT" sz="2595" dirty="0" smtClean="0">
                <a:latin typeface="Hoefler Text"/>
                <a:cs typeface="Hoefler Text"/>
              </a:rPr>
              <a:t> </a:t>
            </a:r>
            <a:r>
              <a:rPr lang="it-IT" sz="2595" dirty="0" err="1" smtClean="0">
                <a:latin typeface="Hoefler Text"/>
                <a:cs typeface="Hoefler Text"/>
              </a:rPr>
              <a:t>of</a:t>
            </a:r>
            <a:r>
              <a:rPr lang="it-IT" sz="2595" dirty="0" smtClean="0">
                <a:latin typeface="Hoefler Text"/>
                <a:cs typeface="Hoefler Text"/>
              </a:rPr>
              <a:t> Young </a:t>
            </a:r>
            <a:r>
              <a:rPr lang="it-IT" sz="2595" dirty="0" err="1" smtClean="0">
                <a:latin typeface="Hoefler Text"/>
                <a:cs typeface="Hoefler Text"/>
              </a:rPr>
              <a:t>Children</a:t>
            </a:r>
            <a:r>
              <a:rPr lang="it-IT" sz="2595" dirty="0" smtClean="0">
                <a:latin typeface="Hoefler Text"/>
                <a:cs typeface="Hoefler Text"/>
              </a:rPr>
              <a:t>.</a:t>
            </a:r>
          </a:p>
          <a:p>
            <a:r>
              <a:rPr lang="it-IT" sz="2595" dirty="0" smtClean="0">
                <a:latin typeface="Hoefler Text"/>
                <a:cs typeface="Hoefler Text"/>
              </a:rPr>
              <a:t>Julie </a:t>
            </a:r>
            <a:r>
              <a:rPr lang="it-IT" sz="2595" dirty="0" err="1" smtClean="0">
                <a:latin typeface="Hoefler Text"/>
                <a:cs typeface="Hoefler Text"/>
              </a:rPr>
              <a:t>Aigner-Clark</a:t>
            </a:r>
            <a:r>
              <a:rPr lang="it-IT" sz="2595" dirty="0" smtClean="0">
                <a:latin typeface="Hoefler Text"/>
                <a:cs typeface="Hoefler Text"/>
              </a:rPr>
              <a:t>, </a:t>
            </a:r>
            <a:r>
              <a:rPr lang="it-IT" sz="2595" i="1" dirty="0" smtClean="0">
                <a:latin typeface="Hoefler Text"/>
                <a:cs typeface="Hoefler Text"/>
              </a:rPr>
              <a:t>Baby Newton </a:t>
            </a:r>
            <a:r>
              <a:rPr lang="it-IT" sz="2595" i="1" dirty="0" err="1" smtClean="0">
                <a:latin typeface="Hoefler Text"/>
                <a:cs typeface="Hoefler Text"/>
              </a:rPr>
              <a:t>All</a:t>
            </a:r>
            <a:r>
              <a:rPr lang="it-IT" sz="2595" i="1" dirty="0" smtClean="0">
                <a:latin typeface="Hoefler Text"/>
                <a:cs typeface="Hoefler Text"/>
              </a:rPr>
              <a:t> </a:t>
            </a:r>
            <a:r>
              <a:rPr lang="it-IT" sz="2595" i="1" dirty="0" err="1" smtClean="0">
                <a:latin typeface="Hoefler Text"/>
                <a:cs typeface="Hoefler Text"/>
              </a:rPr>
              <a:t>about</a:t>
            </a:r>
            <a:r>
              <a:rPr lang="it-IT" sz="2595" i="1" dirty="0" smtClean="0">
                <a:latin typeface="Hoefler Text"/>
                <a:cs typeface="Hoefler Text"/>
              </a:rPr>
              <a:t> </a:t>
            </a:r>
            <a:r>
              <a:rPr lang="it-IT" sz="2595" i="1" dirty="0" err="1" smtClean="0">
                <a:latin typeface="Hoefler Text"/>
                <a:cs typeface="Hoefler Text"/>
              </a:rPr>
              <a:t>shapes</a:t>
            </a:r>
            <a:r>
              <a:rPr lang="it-IT" sz="2595" dirty="0" smtClean="0">
                <a:latin typeface="Hoefler Text"/>
                <a:cs typeface="Hoefler Text"/>
              </a:rPr>
              <a:t>, </a:t>
            </a:r>
            <a:r>
              <a:rPr lang="it-IT" sz="2595" dirty="0" smtClean="0">
                <a:latin typeface="Hoefler Text"/>
                <a:cs typeface="Hoefler Text"/>
              </a:rPr>
              <a:t>2002</a:t>
            </a:r>
            <a:endParaRPr lang="it-IT" sz="2595" dirty="0" smtClean="0">
              <a:latin typeface="Hoefler Text"/>
              <a:cs typeface="Hoefler Text"/>
            </a:endParaRPr>
          </a:p>
          <a:p>
            <a:r>
              <a:rPr lang="it-IT" sz="2595" dirty="0" smtClean="0">
                <a:latin typeface="Hoefler Text"/>
                <a:cs typeface="Hoefler Text"/>
              </a:rPr>
              <a:t>H. </a:t>
            </a:r>
            <a:r>
              <a:rPr lang="it-IT" sz="2595" dirty="0" err="1" smtClean="0">
                <a:latin typeface="Hoefler Text"/>
                <a:cs typeface="Hoefler Text"/>
              </a:rPr>
              <a:t>Pestalozzi</a:t>
            </a:r>
            <a:r>
              <a:rPr lang="it-IT" sz="2595" dirty="0" smtClean="0">
                <a:latin typeface="Hoefler Text"/>
                <a:cs typeface="Hoefler Text"/>
              </a:rPr>
              <a:t>, </a:t>
            </a:r>
            <a:r>
              <a:rPr lang="it-IT" sz="2595" i="1" dirty="0" smtClean="0">
                <a:latin typeface="Hoefler Text"/>
                <a:cs typeface="Hoefler Text"/>
              </a:rPr>
              <a:t>Come Gertrude istruisce i suoi </a:t>
            </a:r>
            <a:r>
              <a:rPr lang="it-IT" sz="2595" i="1" dirty="0" smtClean="0">
                <a:latin typeface="Hoefler Text"/>
                <a:cs typeface="Hoefler Text"/>
              </a:rPr>
              <a:t>figli </a:t>
            </a:r>
            <a:r>
              <a:rPr lang="it-IT" sz="2595" dirty="0" smtClean="0">
                <a:latin typeface="Hoefler Text"/>
                <a:cs typeface="Hoefler Text"/>
              </a:rPr>
              <a:t>(1801), </a:t>
            </a:r>
            <a:r>
              <a:rPr lang="it-IT" sz="2595" dirty="0" smtClean="0">
                <a:latin typeface="Hoefler Text"/>
                <a:cs typeface="Hoefler Text"/>
              </a:rPr>
              <a:t>trad. </a:t>
            </a:r>
            <a:r>
              <a:rPr lang="it-IT" sz="2595" dirty="0" err="1" smtClean="0">
                <a:latin typeface="Hoefler Text"/>
                <a:cs typeface="Hoefler Text"/>
              </a:rPr>
              <a:t>it</a:t>
            </a:r>
            <a:r>
              <a:rPr lang="it-IT" sz="2595" dirty="0" smtClean="0">
                <a:latin typeface="Hoefler Text"/>
                <a:cs typeface="Hoefler Text"/>
              </a:rPr>
              <a:t>. La Nuova Italia, Firenze, 12° rist. 1974.</a:t>
            </a:r>
          </a:p>
          <a:p>
            <a:r>
              <a:rPr lang="it-IT" sz="2595" dirty="0" smtClean="0">
                <a:latin typeface="Hoefler Text"/>
                <a:cs typeface="Hoefler Text"/>
              </a:rPr>
              <a:t>F. </a:t>
            </a:r>
            <a:r>
              <a:rPr lang="it-IT" sz="2595" dirty="0" err="1" smtClean="0">
                <a:latin typeface="Hoefler Text"/>
                <a:cs typeface="Hoefler Text"/>
              </a:rPr>
              <a:t>Enriques</a:t>
            </a:r>
            <a:r>
              <a:rPr lang="it-IT" sz="2595" dirty="0" smtClean="0">
                <a:latin typeface="Hoefler Text"/>
                <a:cs typeface="Hoefler Text"/>
              </a:rPr>
              <a:t>, </a:t>
            </a:r>
            <a:r>
              <a:rPr lang="it-IT" sz="2595" dirty="0" err="1" smtClean="0">
                <a:latin typeface="Hoefler Text"/>
                <a:cs typeface="Hoefler Text"/>
              </a:rPr>
              <a:t>U</a:t>
            </a:r>
            <a:r>
              <a:rPr lang="it-IT" sz="2595" dirty="0" smtClean="0">
                <a:latin typeface="Hoefler Text"/>
                <a:cs typeface="Hoefler Text"/>
              </a:rPr>
              <a:t>. </a:t>
            </a:r>
            <a:r>
              <a:rPr lang="it-IT" sz="2595" dirty="0" err="1" smtClean="0">
                <a:latin typeface="Hoefler Text"/>
                <a:cs typeface="Hoefler Text"/>
              </a:rPr>
              <a:t>Amaldi</a:t>
            </a:r>
            <a:r>
              <a:rPr lang="it-IT" sz="2595" dirty="0" smtClean="0">
                <a:latin typeface="Hoefler Text"/>
                <a:cs typeface="Hoefler Text"/>
              </a:rPr>
              <a:t>, </a:t>
            </a:r>
            <a:r>
              <a:rPr lang="it-IT" sz="2595" i="1" dirty="0" smtClean="0">
                <a:latin typeface="Hoefler Text"/>
                <a:cs typeface="Hoefler Text"/>
              </a:rPr>
              <a:t>Elementi di geometria</a:t>
            </a:r>
            <a:r>
              <a:rPr lang="it-IT" sz="2595" dirty="0" smtClean="0">
                <a:latin typeface="Hoefler Text"/>
                <a:cs typeface="Hoefler Text"/>
              </a:rPr>
              <a:t>, Zanichelli, Bologna, ed. 1945</a:t>
            </a:r>
            <a:endParaRPr lang="it-IT" sz="2595" dirty="0" smtClean="0">
              <a:latin typeface="Hoefler Text"/>
              <a:cs typeface="Hoefler Text"/>
            </a:endParaRPr>
          </a:p>
          <a:p>
            <a:r>
              <a:rPr lang="it-IT" sz="2400" dirty="0" smtClean="0">
                <a:latin typeface="Hoefler Text"/>
                <a:cs typeface="Hoefler Text"/>
              </a:rPr>
              <a:t>R. </a:t>
            </a:r>
            <a:r>
              <a:rPr lang="it-IT" sz="2400" dirty="0" err="1" smtClean="0">
                <a:latin typeface="Hoefler Text"/>
                <a:cs typeface="Hoefler Text"/>
              </a:rPr>
              <a:t>Thom</a:t>
            </a:r>
            <a:r>
              <a:rPr lang="it-IT" sz="2400" dirty="0" smtClean="0">
                <a:latin typeface="Hoefler Text"/>
                <a:cs typeface="Hoefler Text"/>
              </a:rPr>
              <a:t> “</a:t>
            </a:r>
            <a:r>
              <a:rPr lang="it-IT" sz="2400" dirty="0" smtClean="0">
                <a:latin typeface="Hoefler Text"/>
                <a:cs typeface="Hoefler Text"/>
              </a:rPr>
              <a:t>La matematica moderna, esiste?”</a:t>
            </a:r>
            <a:r>
              <a:rPr lang="it-IT" sz="2400" dirty="0" smtClean="0">
                <a:latin typeface="Hoefler Text"/>
                <a:cs typeface="Hoefler Text"/>
              </a:rPr>
              <a:t>, trad. </a:t>
            </a:r>
            <a:r>
              <a:rPr lang="it-IT" sz="2400" dirty="0" err="1" smtClean="0">
                <a:latin typeface="Hoefler Text"/>
                <a:cs typeface="Hoefler Text"/>
              </a:rPr>
              <a:t>it</a:t>
            </a:r>
            <a:r>
              <a:rPr lang="it-IT" sz="2400" dirty="0" smtClean="0">
                <a:latin typeface="Hoefler Text"/>
                <a:cs typeface="Hoefler Text"/>
              </a:rPr>
              <a:t>. in </a:t>
            </a:r>
            <a:r>
              <a:rPr lang="it-IT" sz="2400" dirty="0" smtClean="0">
                <a:latin typeface="Hoefler Text"/>
                <a:cs typeface="Hoefler Text"/>
              </a:rPr>
              <a:t>C. </a:t>
            </a:r>
            <a:r>
              <a:rPr lang="it-IT" sz="2400" dirty="0" err="1" smtClean="0">
                <a:latin typeface="Hoefler Text"/>
                <a:cs typeface="Hoefler Text"/>
              </a:rPr>
              <a:t>Sitia</a:t>
            </a:r>
            <a:r>
              <a:rPr lang="it-IT" sz="2400" dirty="0" smtClean="0">
                <a:latin typeface="Hoefler Text"/>
                <a:cs typeface="Hoefler Text"/>
              </a:rPr>
              <a:t> (a cura di) </a:t>
            </a:r>
            <a:r>
              <a:rPr lang="it-IT" sz="2400" i="1" dirty="0" smtClean="0">
                <a:latin typeface="Hoefler Text"/>
                <a:cs typeface="Hoefler Text"/>
              </a:rPr>
              <a:t>La didattica della matematica oggi. Problemi, ricerche, orientamenti</a:t>
            </a:r>
            <a:r>
              <a:rPr lang="it-IT" sz="2400" dirty="0" smtClean="0">
                <a:latin typeface="Hoefler Text"/>
                <a:cs typeface="Hoefler Text"/>
              </a:rPr>
              <a:t>, Bologna, Pitagora Editrice,</a:t>
            </a:r>
            <a:r>
              <a:rPr lang="it-IT" sz="2400" dirty="0" smtClean="0">
                <a:latin typeface="Hoefler Text"/>
                <a:cs typeface="Hoefler Text"/>
              </a:rPr>
              <a:t> </a:t>
            </a:r>
            <a:r>
              <a:rPr lang="it-IT" sz="2800" dirty="0" smtClean="0">
                <a:latin typeface="Hoefler Text"/>
                <a:cs typeface="Hoefler Text"/>
              </a:rPr>
              <a:t>1979.</a:t>
            </a:r>
            <a:endParaRPr lang="it-IT" sz="2595" dirty="0" smtClean="0">
              <a:latin typeface="Hoefler Text"/>
              <a:cs typeface="Hoefler Text"/>
            </a:endParaRPr>
          </a:p>
          <a:p>
            <a:endParaRPr lang="it-IT" sz="2595" dirty="0" smtClean="0">
              <a:latin typeface="Hoefler Text"/>
              <a:cs typeface="Hoefler Text"/>
            </a:endParaRPr>
          </a:p>
          <a:p>
            <a:endParaRPr lang="it-IT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Geometria nell’infanzia</a:t>
            </a:r>
            <a:endParaRPr lang="it-IT" dirty="0"/>
          </a:p>
        </p:txBody>
      </p:sp>
      <p:sp>
        <p:nvSpPr>
          <p:cNvPr id="4" name="Sottotitolo 2"/>
          <p:cNvSpPr>
            <a:spLocks noGrp="1"/>
          </p:cNvSpPr>
          <p:nvPr>
            <p:ph idx="1"/>
          </p:nvPr>
        </p:nvSpPr>
        <p:spPr>
          <a:xfrm>
            <a:off x="467544" y="1522768"/>
            <a:ext cx="8229600" cy="1618200"/>
          </a:xfrm>
        </p:spPr>
        <p:txBody>
          <a:bodyPr>
            <a:normAutofit fontScale="92500" lnSpcReduction="20000"/>
          </a:bodyPr>
          <a:lstStyle/>
          <a:p>
            <a:r>
              <a:rPr lang="it-IT" sz="2000" dirty="0" smtClean="0"/>
              <a:t>Fare geometria nella scuola dell’infanzia è possibile partendo dall’esperienza e dalle concezioni geometriche ingenue, sfruttando il modo di conoscere infantile basato sul gioco, il ragionamento, l’immedesimazione e il senso del bello, dell’ordine e della misura</a:t>
            </a:r>
          </a:p>
          <a:p>
            <a:r>
              <a:rPr lang="it-IT" sz="2000" dirty="0" smtClean="0"/>
              <a:t>La geometria si combina con il numero e il contare.</a:t>
            </a:r>
          </a:p>
          <a:p>
            <a:endParaRPr lang="it-IT" sz="2000" dirty="0"/>
          </a:p>
        </p:txBody>
      </p:sp>
      <p:sp>
        <p:nvSpPr>
          <p:cNvPr id="5" name="Sottotitolo 2"/>
          <p:cNvSpPr txBox="1">
            <a:spLocks/>
          </p:cNvSpPr>
          <p:nvPr/>
        </p:nvSpPr>
        <p:spPr>
          <a:xfrm>
            <a:off x="539552" y="3356992"/>
            <a:ext cx="4320480" cy="2592288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448056" lvl="0" indent="-384048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Strategie</a:t>
            </a:r>
            <a:r>
              <a:rPr kumimoji="0" lang="it-IT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it-IT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448056" lvl="0" indent="-384048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</a:pPr>
            <a:r>
              <a:rPr lang="it-IT" sz="1400" dirty="0" smtClean="0"/>
              <a:t>Esperire i concetti geometrici (osservazione, manipolazione, costruzione, movimento, disegno)</a:t>
            </a:r>
          </a:p>
          <a:p>
            <a:pPr marL="448056" lvl="0" indent="-384048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</a:pPr>
            <a:r>
              <a:rPr lang="it-IT" sz="1400" dirty="0" smtClean="0"/>
              <a:t>Visione dinamica delle figure (poligoni attraverso vertici, attraverso lati, attraverso angoli)</a:t>
            </a:r>
          </a:p>
          <a:p>
            <a:pPr marL="448056" lvl="0" indent="-384048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</a:pPr>
            <a:r>
              <a:rPr lang="it-IT" sz="1400" dirty="0" smtClean="0"/>
              <a:t>Visione dinamica delle figure: trasformazioni modificando gli angoli, piegando, scomponendo, sezioni</a:t>
            </a:r>
          </a:p>
        </p:txBody>
      </p:sp>
      <p:sp>
        <p:nvSpPr>
          <p:cNvPr id="6" name="Rettangolo 5"/>
          <p:cNvSpPr/>
          <p:nvPr/>
        </p:nvSpPr>
        <p:spPr>
          <a:xfrm>
            <a:off x="4896544" y="3615753"/>
            <a:ext cx="4572000" cy="211750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48056" lvl="0" indent="-384048">
              <a:spcBef>
                <a:spcPct val="20000"/>
              </a:spcBef>
              <a:buClr>
                <a:srgbClr val="F0AD00"/>
              </a:buClr>
              <a:buSzPct val="80000"/>
              <a:buFont typeface="Wingdings 2"/>
              <a:buChar char=""/>
            </a:pPr>
            <a:r>
              <a:rPr lang="it-IT" sz="1400" dirty="0" smtClean="0">
                <a:solidFill>
                  <a:prstClr val="white"/>
                </a:solidFill>
              </a:rPr>
              <a:t>Giochi</a:t>
            </a:r>
          </a:p>
          <a:p>
            <a:pPr marL="448056" lvl="0" indent="-384048">
              <a:spcBef>
                <a:spcPct val="20000"/>
              </a:spcBef>
              <a:buClr>
                <a:srgbClr val="F0AD00"/>
              </a:buClr>
              <a:buSzPct val="80000"/>
              <a:buFont typeface="Wingdings 2"/>
              <a:buChar char=""/>
            </a:pPr>
            <a:r>
              <a:rPr lang="it-IT" sz="1400" dirty="0" smtClean="0">
                <a:solidFill>
                  <a:prstClr val="white"/>
                </a:solidFill>
              </a:rPr>
              <a:t>Racconti e filastrocche</a:t>
            </a:r>
          </a:p>
          <a:p>
            <a:pPr marL="448056" lvl="0" indent="-384048">
              <a:spcBef>
                <a:spcPct val="20000"/>
              </a:spcBef>
              <a:buClr>
                <a:srgbClr val="F0AD00"/>
              </a:buClr>
              <a:buSzPct val="80000"/>
              <a:buFont typeface="Wingdings 2"/>
              <a:buChar char=""/>
            </a:pPr>
            <a:r>
              <a:rPr lang="it-IT" sz="1400" dirty="0" smtClean="0">
                <a:solidFill>
                  <a:prstClr val="white"/>
                </a:solidFill>
              </a:rPr>
              <a:t>Schede</a:t>
            </a:r>
          </a:p>
          <a:p>
            <a:pPr marL="448056" lvl="0" indent="-384048">
              <a:spcBef>
                <a:spcPct val="20000"/>
              </a:spcBef>
              <a:buClr>
                <a:srgbClr val="F0AD00"/>
              </a:buClr>
              <a:buSzPct val="80000"/>
              <a:buFont typeface="Wingdings 2"/>
              <a:buChar char=""/>
            </a:pPr>
            <a:r>
              <a:rPr lang="it-IT" sz="1400" dirty="0" smtClean="0">
                <a:solidFill>
                  <a:prstClr val="white"/>
                </a:solidFill>
              </a:rPr>
              <a:t>Espressione artistica</a:t>
            </a:r>
          </a:p>
          <a:p>
            <a:pPr marL="448056" lvl="0" indent="-384048">
              <a:spcBef>
                <a:spcPct val="20000"/>
              </a:spcBef>
              <a:buClr>
                <a:srgbClr val="F0AD00"/>
              </a:buClr>
              <a:buSzPct val="80000"/>
              <a:buFont typeface="Wingdings 2"/>
              <a:buChar char=""/>
            </a:pPr>
            <a:r>
              <a:rPr lang="it-IT" sz="1400" dirty="0" smtClean="0">
                <a:solidFill>
                  <a:prstClr val="white"/>
                </a:solidFill>
              </a:rPr>
              <a:t>Domande interessanti (piccoli problemi)</a:t>
            </a:r>
          </a:p>
          <a:p>
            <a:pPr marL="448056" lvl="0" indent="-384048">
              <a:spcBef>
                <a:spcPct val="20000"/>
              </a:spcBef>
              <a:buClr>
                <a:srgbClr val="F0AD00"/>
              </a:buClr>
              <a:buSzPct val="80000"/>
              <a:buFont typeface="Wingdings 2"/>
              <a:buChar char=""/>
            </a:pPr>
            <a:r>
              <a:rPr lang="it-IT" sz="1400" dirty="0" smtClean="0">
                <a:solidFill>
                  <a:prstClr val="white"/>
                </a:solidFill>
              </a:rPr>
              <a:t>Verbalizzazione dell’esperienza vissuta</a:t>
            </a:r>
          </a:p>
          <a:p>
            <a:pPr marL="448056" lvl="0" indent="-384048">
              <a:spcBef>
                <a:spcPct val="20000"/>
              </a:spcBef>
              <a:buClr>
                <a:srgbClr val="F0AD00"/>
              </a:buClr>
              <a:buSzPct val="80000"/>
              <a:buFont typeface="Wingdings 2"/>
              <a:buChar char=""/>
            </a:pPr>
            <a:r>
              <a:rPr lang="it-IT" sz="1400" dirty="0" smtClean="0">
                <a:solidFill>
                  <a:prstClr val="white"/>
                </a:solidFill>
              </a:rPr>
              <a:t>Conversazione matematica</a:t>
            </a:r>
          </a:p>
          <a:p>
            <a:pPr marL="448056" lvl="0" indent="-384048">
              <a:spcBef>
                <a:spcPct val="20000"/>
              </a:spcBef>
              <a:buClr>
                <a:srgbClr val="F0AD00"/>
              </a:buClr>
              <a:buSzPct val="80000"/>
              <a:buFont typeface="Wingdings 2"/>
              <a:buChar char=""/>
              <a:defRPr/>
            </a:pPr>
            <a:endParaRPr lang="it-IT" sz="14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Contenuti del progetto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it-IT" sz="2200" dirty="0" smtClean="0"/>
              <a:t>Idee di punto, linea, retta, semiretta, segmento e angolo.</a:t>
            </a:r>
          </a:p>
          <a:p>
            <a:pPr lvl="0"/>
            <a:r>
              <a:rPr lang="it-IT" sz="2200" dirty="0" smtClean="0"/>
              <a:t>Principali figure geometriche piane: triangolo, quadrilatero, esagono, cerchio</a:t>
            </a:r>
          </a:p>
          <a:p>
            <a:r>
              <a:rPr lang="it-IT" sz="2200" dirty="0" smtClean="0"/>
              <a:t>Contare e numeri</a:t>
            </a:r>
          </a:p>
          <a:p>
            <a:pPr lvl="0"/>
            <a:r>
              <a:rPr lang="it-IT" sz="2200" dirty="0" smtClean="0"/>
              <a:t>Solidi geometrici: cubo, parallelepipedo, cono, cilindro, sfera</a:t>
            </a:r>
          </a:p>
          <a:p>
            <a:pPr lvl="0"/>
            <a:r>
              <a:rPr lang="it-IT" sz="2200" dirty="0" smtClean="0"/>
              <a:t>Vedere la geometria nell’arte</a:t>
            </a:r>
          </a:p>
          <a:p>
            <a:pPr lvl="0"/>
            <a:r>
              <a:rPr lang="it-IT" sz="2200" dirty="0" smtClean="0"/>
              <a:t>Ordine e misura</a:t>
            </a:r>
          </a:p>
          <a:p>
            <a:pPr lvl="0"/>
            <a:r>
              <a:rPr lang="it-IT" sz="2200" dirty="0" smtClean="0"/>
              <a:t>Piccole misurazioni di lunghezze </a:t>
            </a:r>
          </a:p>
          <a:p>
            <a:endParaRPr lang="it-IT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Prima unità didattica </a:t>
            </a:r>
            <a:br>
              <a:rPr lang="it-IT" dirty="0" smtClean="0"/>
            </a:br>
            <a:r>
              <a:rPr lang="it-IT" sz="2400" dirty="0" smtClean="0"/>
              <a:t>Dalle stelle alle forme</a:t>
            </a:r>
            <a:endParaRPr lang="it-IT" dirty="0"/>
          </a:p>
        </p:txBody>
      </p:sp>
      <p:graphicFrame>
        <p:nvGraphicFramePr>
          <p:cNvPr id="8" name="Segnaposto contenuto 7"/>
          <p:cNvGraphicFramePr>
            <a:graphicFrameLocks noGrp="1"/>
          </p:cNvGraphicFramePr>
          <p:nvPr>
            <p:ph idx="1"/>
          </p:nvPr>
        </p:nvGraphicFramePr>
        <p:xfrm>
          <a:off x="457200" y="1882775"/>
          <a:ext cx="3250704" cy="2410321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Segnaposto contenuto 7"/>
          <p:cNvGraphicFramePr>
            <a:graphicFrameLocks/>
          </p:cNvGraphicFramePr>
          <p:nvPr/>
        </p:nvGraphicFramePr>
        <p:xfrm>
          <a:off x="4932040" y="1844824"/>
          <a:ext cx="3250704" cy="2410321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" name="Immagine 9"/>
          <p:cNvPicPr/>
          <p:nvPr/>
        </p:nvPicPr>
        <p:blipFill>
          <a:blip r:embed="rId12" cstate="print">
            <a:lum bright="20000"/>
          </a:blip>
          <a:srcRect l="38785" t="44141" r="38162" b="34164"/>
          <a:stretch>
            <a:fillRect/>
          </a:stretch>
        </p:blipFill>
        <p:spPr bwMode="auto">
          <a:xfrm>
            <a:off x="4716016" y="1988840"/>
            <a:ext cx="345638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sellaDiTesto 10"/>
          <p:cNvSpPr txBox="1"/>
          <p:nvPr/>
        </p:nvSpPr>
        <p:spPr>
          <a:xfrm>
            <a:off x="4139952" y="4653136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C’era una volta Ondina una stella marina che voleva diventare una stella del </a:t>
            </a:r>
            <a:r>
              <a:rPr lang="it-IT" dirty="0" err="1" smtClean="0"/>
              <a:t>cielo…</a:t>
            </a:r>
            <a:endParaRPr lang="it-IT" dirty="0"/>
          </a:p>
        </p:txBody>
      </p:sp>
      <p:pic>
        <p:nvPicPr>
          <p:cNvPr id="12" name="Immagine 11"/>
          <p:cNvPicPr/>
          <p:nvPr/>
        </p:nvPicPr>
        <p:blipFill>
          <a:blip r:embed="rId13" cstate="print"/>
          <a:srcRect l="1943" t="32207" r="65250" b="22277"/>
          <a:stretch>
            <a:fillRect/>
          </a:stretch>
        </p:blipFill>
        <p:spPr bwMode="auto">
          <a:xfrm>
            <a:off x="1187624" y="4437112"/>
            <a:ext cx="2145010" cy="169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magine 12"/>
          <p:cNvPicPr/>
          <p:nvPr/>
        </p:nvPicPr>
        <p:blipFill>
          <a:blip r:embed="rId14" cstate="print"/>
          <a:srcRect l="27103" t="24439" r="47819" b="29676"/>
          <a:stretch>
            <a:fillRect/>
          </a:stretch>
        </p:blipFill>
        <p:spPr bwMode="auto">
          <a:xfrm>
            <a:off x="4716016" y="1628800"/>
            <a:ext cx="3514948" cy="4140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sellaDiTesto 13"/>
          <p:cNvSpPr txBox="1"/>
          <p:nvPr/>
        </p:nvSpPr>
        <p:spPr>
          <a:xfrm>
            <a:off x="4355976" y="6093296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Stimare e Contare 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98612E-6 L 0.50052 -0.07608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-3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8" grpId="1">
        <p:bldAsOne/>
      </p:bldGraphic>
      <p:bldGraphic spid="9" grpId="0">
        <p:bldAsOne/>
      </p:bldGraphic>
      <p:bldGraphic spid="9" grpId="1">
        <p:bldAsOne/>
      </p:bldGraphic>
      <p:bldP spid="11" grpId="0"/>
      <p:bldP spid="11" grpId="1"/>
      <p:bldP spid="14" grpId="0"/>
      <p:bldP spid="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5076056" y="1628800"/>
            <a:ext cx="3250703" cy="1950422"/>
            <a:chOff x="0" y="229949"/>
            <a:chExt cx="3250703" cy="1950422"/>
          </a:xfrm>
        </p:grpSpPr>
        <p:sp>
          <p:nvSpPr>
            <p:cNvPr id="5" name="Rettangolo 4"/>
            <p:cNvSpPr/>
            <p:nvPr/>
          </p:nvSpPr>
          <p:spPr>
            <a:xfrm>
              <a:off x="0" y="229949"/>
              <a:ext cx="3250703" cy="195042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ttangolo 5"/>
            <p:cNvSpPr/>
            <p:nvPr/>
          </p:nvSpPr>
          <p:spPr>
            <a:xfrm>
              <a:off x="0" y="229949"/>
              <a:ext cx="3250703" cy="19504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3000" kern="1200" dirty="0" smtClean="0"/>
                <a:t>Punto Linea Retta Segmento Angolo</a:t>
              </a:r>
              <a:endParaRPr lang="it-IT" sz="3000" kern="1200" dirty="0"/>
            </a:p>
          </p:txBody>
        </p:sp>
      </p:grpSp>
      <p:sp>
        <p:nvSpPr>
          <p:cNvPr id="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Prima unità didattica </a:t>
            </a:r>
            <a:br>
              <a:rPr lang="it-IT" dirty="0" smtClean="0"/>
            </a:br>
            <a:r>
              <a:rPr lang="it-IT" sz="2400" dirty="0" smtClean="0"/>
              <a:t>Dalle stelle alle forme</a:t>
            </a:r>
            <a:endParaRPr lang="it-IT" dirty="0"/>
          </a:p>
        </p:txBody>
      </p:sp>
      <p:pic>
        <p:nvPicPr>
          <p:cNvPr id="8" name="Segnaposto contenuto 7" descr="Copia di costellazioni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844824"/>
            <a:ext cx="3028950" cy="42672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Immagine 8" descr="C:\Documents and Settings\Gen &amp; Vale\Documenti\Documenti Vale\SC FORMAZ PRIMARIA\MATEMATICA FINALE\RENDICONTAZIONE\20130301_11202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789040"/>
            <a:ext cx="3350087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34124" t="20160" r="33851" b="6761"/>
          <a:stretch>
            <a:fillRect/>
          </a:stretch>
        </p:blipFill>
        <p:spPr bwMode="auto">
          <a:xfrm>
            <a:off x="755576" y="1700808"/>
            <a:ext cx="3240360" cy="4621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magine 10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412776"/>
            <a:ext cx="388843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magine 11" descr="20130304_105802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3528" y="1628800"/>
            <a:ext cx="4267200" cy="3202512"/>
          </a:xfrm>
          <a:prstGeom prst="rect">
            <a:avLst/>
          </a:prstGeom>
        </p:spPr>
      </p:pic>
      <p:pic>
        <p:nvPicPr>
          <p:cNvPr id="13" name="Immagine 12" descr="20130304_112515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644008" y="1412776"/>
            <a:ext cx="3816424" cy="4896671"/>
          </a:xfrm>
          <a:prstGeom prst="rect">
            <a:avLst/>
          </a:prstGeom>
        </p:spPr>
      </p:pic>
      <p:pic>
        <p:nvPicPr>
          <p:cNvPr id="14" name="Immagine 13" descr="C:\Documents and Settings\Gen &amp; Vale\Documenti\Documenti Vale\SC FORMAZ PRIMARIA\MATEMATICA FINALE\RENDICONTAZIONE\aree colorate e triangoli\20130308_104318.jpg"/>
          <p:cNvPicPr/>
          <p:nvPr/>
        </p:nvPicPr>
        <p:blipFill>
          <a:blip r:embed="rId8" cstate="print"/>
          <a:srcRect l="15812" r="12393"/>
          <a:stretch>
            <a:fillRect/>
          </a:stretch>
        </p:blipFill>
        <p:spPr bwMode="auto">
          <a:xfrm flipH="1">
            <a:off x="395536" y="1772816"/>
            <a:ext cx="2528292" cy="4438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14" descr="C:\Documents and Settings\Gen &amp; Vale\Documenti\Documenti Vale\SC FORMAZ PRIMARIA\MATEMATICA FINALE\RENDICONTAZIONE\aree colorate e triangoli\20130308_114923.jpg"/>
          <p:cNvPicPr/>
          <p:nvPr/>
        </p:nvPicPr>
        <p:blipFill>
          <a:blip r:embed="rId9" cstate="print"/>
          <a:srcRect t="16613" b="3514"/>
          <a:stretch>
            <a:fillRect/>
          </a:stretch>
        </p:blipFill>
        <p:spPr bwMode="auto">
          <a:xfrm>
            <a:off x="3563888" y="3717032"/>
            <a:ext cx="4536504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67944" y="1700808"/>
            <a:ext cx="4690864" cy="2914344"/>
          </a:xfrm>
        </p:spPr>
        <p:txBody>
          <a:bodyPr>
            <a:noAutofit/>
          </a:bodyPr>
          <a:lstStyle/>
          <a:p>
            <a:r>
              <a:rPr lang="it-IT" sz="2000" i="1" dirty="0" smtClean="0"/>
              <a:t>“Sul Pianeta della Magia c’era una volta un Mago con quattro lati uguali. Tutti lo chiamavano </a:t>
            </a:r>
            <a:r>
              <a:rPr lang="it-IT" sz="2000" i="1" dirty="0" err="1" smtClean="0"/>
              <a:t>Quamago</a:t>
            </a:r>
            <a:r>
              <a:rPr lang="it-IT" sz="2000" i="1" dirty="0" smtClean="0"/>
              <a:t>. C’era anche un Mago con tre lati uguali: tutti lo chiamavano </a:t>
            </a:r>
            <a:r>
              <a:rPr lang="it-IT" sz="2000" i="1" dirty="0" err="1" smtClean="0"/>
              <a:t>Trimago…</a:t>
            </a:r>
            <a:r>
              <a:rPr lang="it-IT" sz="2000" i="1" dirty="0" smtClean="0"/>
              <a:t>”</a:t>
            </a:r>
            <a:endParaRPr lang="it-IT" sz="2000" dirty="0"/>
          </a:p>
        </p:txBody>
      </p:sp>
      <p:sp>
        <p:nvSpPr>
          <p:cNvPr id="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Prima unità didattica </a:t>
            </a:r>
            <a:br>
              <a:rPr lang="it-IT" dirty="0" smtClean="0"/>
            </a:br>
            <a:r>
              <a:rPr lang="it-IT" sz="2400" dirty="0" smtClean="0"/>
              <a:t>Dalle stelle alle forme</a:t>
            </a:r>
            <a:endParaRPr lang="it-IT" dirty="0"/>
          </a:p>
        </p:txBody>
      </p:sp>
      <p:graphicFrame>
        <p:nvGraphicFramePr>
          <p:cNvPr id="5" name="Segnaposto contenuto 7"/>
          <p:cNvGraphicFramePr>
            <a:graphicFrameLocks/>
          </p:cNvGraphicFramePr>
          <p:nvPr/>
        </p:nvGraphicFramePr>
        <p:xfrm>
          <a:off x="467544" y="1772816"/>
          <a:ext cx="3250704" cy="2410321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magine 5" descr="C:\Documents and Settings\Gen &amp; Vale\Documenti\Documenti Vale\SC FORMAZ PRIMARIA\MATEMATICA FINALE\RENDICONTAZIONE\Foto Quamago e Trimago\20130306_104851.jpg"/>
          <p:cNvPicPr/>
          <p:nvPr/>
        </p:nvPicPr>
        <p:blipFill>
          <a:blip r:embed="rId7" cstate="print"/>
          <a:srcRect t="3942" b="31743"/>
          <a:stretch>
            <a:fillRect/>
          </a:stretch>
        </p:blipFill>
        <p:spPr bwMode="auto">
          <a:xfrm>
            <a:off x="539552" y="4365104"/>
            <a:ext cx="3733800" cy="1802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6" descr="C:\Documents and Settings\Gen &amp; Vale\Documenti\Documenti Vale\SC FORMAZ PRIMARIA\MATEMATICA FINALE\RENDICONTAZIONE\Foto Quamago e Trimago\20130306_114952.jpg"/>
          <p:cNvPicPr/>
          <p:nvPr/>
        </p:nvPicPr>
        <p:blipFill>
          <a:blip r:embed="rId8" cstate="print"/>
          <a:srcRect t="16531" b="12466"/>
          <a:stretch>
            <a:fillRect/>
          </a:stretch>
        </p:blipFill>
        <p:spPr bwMode="auto">
          <a:xfrm>
            <a:off x="1043608" y="3645024"/>
            <a:ext cx="6984776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 descr="C:\Documents and Settings\Gen &amp; Vale\Documenti\Documenti Vale\SC FORMAZ PRIMARIA\MATEMATICA FINALE\RENDICONTAZIONE\Foto Quamago e Trimago\20130306_111557.jpg"/>
          <p:cNvPicPr/>
          <p:nvPr/>
        </p:nvPicPr>
        <p:blipFill>
          <a:blip r:embed="rId9" cstate="print"/>
          <a:srcRect t="19712" b="10999"/>
          <a:stretch>
            <a:fillRect/>
          </a:stretch>
        </p:blipFill>
        <p:spPr bwMode="auto">
          <a:xfrm>
            <a:off x="251520" y="1772816"/>
            <a:ext cx="432048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467544" y="4077072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i="1" dirty="0" smtClean="0"/>
              <a:t>Come possono essere i castelli dei due maghi?</a:t>
            </a:r>
            <a:endParaRPr lang="it-IT" sz="2400" i="1" dirty="0"/>
          </a:p>
        </p:txBody>
      </p:sp>
      <p:pic>
        <p:nvPicPr>
          <p:cNvPr id="10" name="Immagine 9" descr="C:\Documents and Settings\Gen &amp; Vale\Documenti\Documenti Vale\SC FORMAZ PRIMARIA\MATEMATICA FINALE\RENDICONTAZIONE\Foto Quamago e Trimago\20130306_114416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60032" y="1124744"/>
            <a:ext cx="4100989" cy="520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Graphic spid="5" grpId="0">
        <p:bldAsOne/>
      </p:bldGraphic>
      <p:bldGraphic spid="5" grpId="1">
        <p:bldAsOne/>
      </p:bldGraphic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7"/>
          <p:cNvGraphicFramePr>
            <a:graphicFrameLocks/>
          </p:cNvGraphicFramePr>
          <p:nvPr/>
        </p:nvGraphicFramePr>
        <p:xfrm>
          <a:off x="467544" y="1772816"/>
          <a:ext cx="3250704" cy="2410321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magine 4" descr="C:\Documents and Settings\Gen &amp; Vale\Documenti\Documenti Vale\SC FORMAZ PRIMARIA\MATEMATICA FINALE\RENDICONTAZIONE\aree colorate e triangoli\20130308_113930.jpg"/>
          <p:cNvPicPr/>
          <p:nvPr/>
        </p:nvPicPr>
        <p:blipFill>
          <a:blip r:embed="rId7" cstate="print"/>
          <a:srcRect l="10436" b="7054"/>
          <a:stretch>
            <a:fillRect/>
          </a:stretch>
        </p:blipFill>
        <p:spPr bwMode="auto">
          <a:xfrm>
            <a:off x="5292080" y="1772816"/>
            <a:ext cx="325526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Prima unità didattica </a:t>
            </a:r>
            <a:br>
              <a:rPr lang="it-IT" dirty="0" smtClean="0"/>
            </a:br>
            <a:r>
              <a:rPr lang="it-IT" sz="2400" dirty="0" smtClean="0"/>
              <a:t>Dalle stelle alle forme</a:t>
            </a:r>
            <a:endParaRPr lang="it-IT" dirty="0"/>
          </a:p>
        </p:txBody>
      </p:sp>
      <p:pic>
        <p:nvPicPr>
          <p:cNvPr id="7" name="Immagine 6" descr="C:\Documents and Settings\Gen &amp; Vale\Documenti\Documenti Vale\SC FORMAZ PRIMARIA\MATEMATICA FINALE\RENDICONTAZIONE\aree colorate e triangoli\20130308_114808.jpg"/>
          <p:cNvPicPr/>
          <p:nvPr/>
        </p:nvPicPr>
        <p:blipFill>
          <a:blip r:embed="rId8" cstate="print"/>
          <a:srcRect t="11299" r="2966" b="10170"/>
          <a:stretch>
            <a:fillRect/>
          </a:stretch>
        </p:blipFill>
        <p:spPr bwMode="auto">
          <a:xfrm>
            <a:off x="467544" y="3933056"/>
            <a:ext cx="436245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5508104" y="4797152"/>
            <a:ext cx="28777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 dirty="0" smtClean="0"/>
              <a:t>Approfondiamo il </a:t>
            </a:r>
          </a:p>
          <a:p>
            <a:r>
              <a:rPr lang="it-IT" sz="2400" i="1" dirty="0" smtClean="0"/>
              <a:t>triangolo</a:t>
            </a:r>
            <a:endParaRPr lang="it-IT" sz="2400" i="1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467544" y="1772816"/>
            <a:ext cx="345638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/>
              <a:t>Filastrocca sul Ventaglio</a:t>
            </a:r>
            <a:endParaRPr lang="it-IT" sz="1400" dirty="0"/>
          </a:p>
          <a:p>
            <a:r>
              <a:rPr lang="it-IT" sz="1400" i="1" dirty="0"/>
              <a:t>Madame Puzzola ha un ventaglio</a:t>
            </a:r>
            <a:br>
              <a:rPr lang="it-IT" sz="1400" i="1" dirty="0"/>
            </a:br>
            <a:r>
              <a:rPr lang="it-IT" sz="1400" i="1" dirty="0"/>
              <a:t>fatto di bucce, di rosa e di aglio:</a:t>
            </a:r>
            <a:br>
              <a:rPr lang="it-IT" sz="1400" i="1" dirty="0"/>
            </a:br>
            <a:r>
              <a:rPr lang="it-IT" sz="1400" i="1" dirty="0"/>
              <a:t>con quel ventaglio che cosa fa?</a:t>
            </a:r>
            <a:br>
              <a:rPr lang="it-IT" sz="1400" i="1" dirty="0"/>
            </a:br>
            <a:r>
              <a:rPr lang="it-IT" sz="1400" i="1" dirty="0"/>
              <a:t>chi va avanti lo imparerà.</a:t>
            </a:r>
            <a:br>
              <a:rPr lang="it-IT" sz="1400" i="1" dirty="0"/>
            </a:br>
            <a:r>
              <a:rPr lang="it-IT" sz="1400" i="1" dirty="0"/>
              <a:t>Con il ventaglio ogni momento,</a:t>
            </a:r>
            <a:br>
              <a:rPr lang="it-IT" sz="1400" i="1" dirty="0"/>
            </a:br>
            <a:r>
              <a:rPr lang="it-IT" sz="1400" i="1" dirty="0"/>
              <a:t>Madame Puzzola si fa del vento.</a:t>
            </a:r>
            <a:br>
              <a:rPr lang="it-IT" sz="1400" i="1" dirty="0"/>
            </a:br>
            <a:r>
              <a:rPr lang="it-IT" sz="1400" i="1" dirty="0"/>
              <a:t>Ma questo vento, perché lo fa?</a:t>
            </a:r>
            <a:br>
              <a:rPr lang="it-IT" sz="1400" i="1" dirty="0"/>
            </a:br>
            <a:r>
              <a:rPr lang="it-IT" sz="1400" i="1" dirty="0"/>
              <a:t>Chi legge sotto lo imparerà.</a:t>
            </a:r>
            <a:br>
              <a:rPr lang="it-IT" sz="1400" i="1" dirty="0"/>
            </a:br>
            <a:r>
              <a:rPr lang="it-IT" sz="1400" i="1" dirty="0"/>
              <a:t>Va il ventaglio per ore ed ore,</a:t>
            </a:r>
            <a:br>
              <a:rPr lang="it-IT" sz="1400" i="1" dirty="0"/>
            </a:br>
            <a:r>
              <a:rPr lang="it-IT" sz="1400" i="1" dirty="0"/>
              <a:t>perchè il vento caccia l'odore:</a:t>
            </a:r>
            <a:br>
              <a:rPr lang="it-IT" sz="1400" i="1" dirty="0"/>
            </a:br>
            <a:r>
              <a:rPr lang="it-IT" sz="1400" i="1" dirty="0"/>
              <a:t>Madame Puzzola, di </a:t>
            </a:r>
            <a:r>
              <a:rPr lang="it-IT" sz="1400" i="1" dirty="0" err="1"/>
              <a:t>sè</a:t>
            </a:r>
            <a:r>
              <a:rPr lang="it-IT" sz="1400" i="1" dirty="0"/>
              <a:t> scontenta,</a:t>
            </a:r>
            <a:br>
              <a:rPr lang="it-IT" sz="1400" i="1" dirty="0"/>
            </a:br>
            <a:r>
              <a:rPr lang="it-IT" sz="1400" i="1" dirty="0"/>
              <a:t>mai si ferma, e mai rallenta</a:t>
            </a:r>
            <a:endParaRPr lang="it-IT" sz="14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5150599" y="4797152"/>
            <a:ext cx="39934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 dirty="0" smtClean="0"/>
              <a:t>Approfondiamo l’angolo </a:t>
            </a:r>
          </a:p>
          <a:p>
            <a:r>
              <a:rPr lang="it-IT" sz="2400" i="1" dirty="0" smtClean="0"/>
              <a:t>e il cerchio</a:t>
            </a:r>
          </a:p>
        </p:txBody>
      </p:sp>
      <p:pic>
        <p:nvPicPr>
          <p:cNvPr id="12" name="Immagine 11" descr="C:\Documents and Settings\Gen &amp; Vale\Documenti\Documenti Vale\SC FORMAZ PRIMARIA\MATEMATICA FINALE\RENDICONTAZIONE\Ventaglio\20130312_11425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91680" y="1772816"/>
            <a:ext cx="6041080" cy="4514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7.40741E-7 L 0.52326 0.00278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00" y="1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1">
        <p:bldAsOne/>
      </p:bldGraphic>
      <p:bldGraphic spid="4" grpId="2">
        <p:bldAsOne/>
      </p:bldGraphic>
      <p:bldP spid="8" grpId="0"/>
      <p:bldP spid="8" grpId="1"/>
      <p:bldP spid="10" grpId="0"/>
      <p:bldP spid="10" grpId="1"/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779912" y="1700808"/>
            <a:ext cx="4906888" cy="1618200"/>
          </a:xfrm>
        </p:spPr>
        <p:txBody>
          <a:bodyPr>
            <a:normAutofit/>
          </a:bodyPr>
          <a:lstStyle/>
          <a:p>
            <a:r>
              <a:rPr lang="it-IT" sz="2400" dirty="0" smtClean="0"/>
              <a:t>Approfondiamo il cerchio</a:t>
            </a:r>
            <a:endParaRPr lang="it-IT" sz="2400" dirty="0"/>
          </a:p>
        </p:txBody>
      </p:sp>
      <p:sp>
        <p:nvSpPr>
          <p:cNvPr id="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Prima unità didattica </a:t>
            </a:r>
            <a:br>
              <a:rPr lang="it-IT" dirty="0" smtClean="0"/>
            </a:br>
            <a:r>
              <a:rPr lang="it-IT" sz="2400" dirty="0" smtClean="0"/>
              <a:t>Dalle stelle alle forme</a:t>
            </a:r>
            <a:endParaRPr lang="it-IT" dirty="0"/>
          </a:p>
        </p:txBody>
      </p:sp>
      <p:graphicFrame>
        <p:nvGraphicFramePr>
          <p:cNvPr id="5" name="Segnaposto contenuto 7"/>
          <p:cNvGraphicFramePr>
            <a:graphicFrameLocks/>
          </p:cNvGraphicFramePr>
          <p:nvPr/>
        </p:nvGraphicFramePr>
        <p:xfrm>
          <a:off x="467544" y="1772816"/>
          <a:ext cx="3250704" cy="2410321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magine 5" descr="C:\Documents and Settings\Gen &amp; Vale\Documenti\Documenti Vale\SC FORMAZ PRIMARIA\MATEMATICA FINALE\RENDICONTAZIONE\06 Palestra e mascherine\20130313_09364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936" y="2276872"/>
            <a:ext cx="4394796" cy="314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3923928" y="5589240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/>
              <a:t>Gioco della Rete dei pesci</a:t>
            </a:r>
            <a:endParaRPr lang="it-IT" sz="2000" dirty="0"/>
          </a:p>
        </p:txBody>
      </p:sp>
      <p:pic>
        <p:nvPicPr>
          <p:cNvPr id="8" name="Immagine 7" descr="disegni005.jp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95536" y="1556792"/>
            <a:ext cx="3569543" cy="2660501"/>
          </a:xfrm>
          <a:prstGeom prst="rect">
            <a:avLst/>
          </a:prstGeom>
        </p:spPr>
      </p:pic>
      <p:pic>
        <p:nvPicPr>
          <p:cNvPr id="9" name="Immagine 8" descr="disegni002.jp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644008" y="1556792"/>
            <a:ext cx="3960440" cy="2664296"/>
          </a:xfrm>
          <a:prstGeom prst="rect">
            <a:avLst/>
          </a:prstGeom>
        </p:spPr>
      </p:pic>
      <p:pic>
        <p:nvPicPr>
          <p:cNvPr id="10" name="Immagine 9" descr="disegni003.jp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95536" y="4409728"/>
            <a:ext cx="3600400" cy="2448272"/>
          </a:xfrm>
          <a:prstGeom prst="rect">
            <a:avLst/>
          </a:prstGeom>
        </p:spPr>
      </p:pic>
      <p:pic>
        <p:nvPicPr>
          <p:cNvPr id="11" name="Immagine 10" descr="disegni001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716016" y="4437112"/>
            <a:ext cx="3728244" cy="2420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Prima unità didattica </a:t>
            </a:r>
            <a:br>
              <a:rPr lang="it-IT" dirty="0" smtClean="0"/>
            </a:br>
            <a:r>
              <a:rPr lang="it-IT" sz="2400" dirty="0" smtClean="0"/>
              <a:t>Dalle stelle alle forme</a:t>
            </a:r>
            <a:endParaRPr lang="it-IT" dirty="0"/>
          </a:p>
        </p:txBody>
      </p:sp>
      <p:pic>
        <p:nvPicPr>
          <p:cNvPr id="4" name="Immagine 3" descr="C:\Documents and Settings\Gen &amp; Vale\Documenti\Documenti Vale\SC FORMAZ PRIMARIA\MATEMATICA FINALE\RENDICONTAZIONE\06 Palestra e mascherine\20130313_113454.jpg"/>
          <p:cNvPicPr/>
          <p:nvPr/>
        </p:nvPicPr>
        <p:blipFill>
          <a:blip r:embed="rId2" cstate="print"/>
          <a:srcRect l="14798" t="5083" b="2334"/>
          <a:stretch>
            <a:fillRect/>
          </a:stretch>
        </p:blipFill>
        <p:spPr bwMode="auto">
          <a:xfrm rot="5400000">
            <a:off x="4733764" y="2115108"/>
            <a:ext cx="4536504" cy="356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Segnaposto contenuto 7"/>
          <p:cNvGraphicFramePr>
            <a:graphicFrameLocks/>
          </p:cNvGraphicFramePr>
          <p:nvPr/>
        </p:nvGraphicFramePr>
        <p:xfrm>
          <a:off x="467544" y="1772816"/>
          <a:ext cx="3250704" cy="2410321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egnaposto contenuto 2"/>
          <p:cNvSpPr txBox="1">
            <a:spLocks/>
          </p:cNvSpPr>
          <p:nvPr/>
        </p:nvSpPr>
        <p:spPr>
          <a:xfrm>
            <a:off x="611560" y="3933056"/>
            <a:ext cx="4680520" cy="108012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448056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Approfondiamo il </a:t>
            </a: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rombo…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Immagine 6" descr="C:\Documents and Settings\Gen &amp; Vale\Documenti\Documenti Vale\SC FORMAZ PRIMARIA\MATEMATICA FINALE\RENDICONTAZIONE\06 Palestra e mascherine\20130313_113322.jpg"/>
          <p:cNvPicPr/>
          <p:nvPr/>
        </p:nvPicPr>
        <p:blipFill>
          <a:blip r:embed="rId8" cstate="print"/>
          <a:srcRect l="6939" t="34239" r="14286" b="23370"/>
          <a:stretch>
            <a:fillRect/>
          </a:stretch>
        </p:blipFill>
        <p:spPr bwMode="auto">
          <a:xfrm>
            <a:off x="467544" y="4509120"/>
            <a:ext cx="468052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egnaposto contenuto 2"/>
          <p:cNvSpPr txBox="1">
            <a:spLocks/>
          </p:cNvSpPr>
          <p:nvPr/>
        </p:nvSpPr>
        <p:spPr>
          <a:xfrm>
            <a:off x="611560" y="3933056"/>
            <a:ext cx="4464496" cy="108012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448056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lang="it-IT" sz="2400" dirty="0" err="1" smtClean="0"/>
              <a:t>…e</a:t>
            </a:r>
            <a:r>
              <a:rPr lang="it-IT" sz="2400" dirty="0" smtClean="0"/>
              <a:t> l’esagono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Immagine 8" descr="20130315_112440.jpg"/>
          <p:cNvPicPr/>
          <p:nvPr/>
        </p:nvPicPr>
        <p:blipFill>
          <a:blip r:embed="rId9" cstate="print"/>
          <a:srcRect t="20358" b="14837"/>
          <a:stretch>
            <a:fillRect/>
          </a:stretch>
        </p:blipFill>
        <p:spPr>
          <a:xfrm>
            <a:off x="395536" y="4437112"/>
            <a:ext cx="4608512" cy="2088232"/>
          </a:xfrm>
          <a:prstGeom prst="rect">
            <a:avLst/>
          </a:prstGeom>
        </p:spPr>
      </p:pic>
      <p:pic>
        <p:nvPicPr>
          <p:cNvPr id="10" name="Immagine 9" descr="20130315_112058.jpg"/>
          <p:cNvPicPr/>
          <p:nvPr/>
        </p:nvPicPr>
        <p:blipFill>
          <a:blip r:embed="rId10" cstate="print"/>
          <a:srcRect l="10305" t="17814" r="3053" b="7367"/>
          <a:stretch>
            <a:fillRect/>
          </a:stretch>
        </p:blipFill>
        <p:spPr>
          <a:xfrm>
            <a:off x="5364088" y="1556792"/>
            <a:ext cx="3528392" cy="2952328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5508104" y="522920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Il </a:t>
            </a:r>
            <a:r>
              <a:rPr lang="it-IT" dirty="0" err="1" smtClean="0"/>
              <a:t>rotolindo</a:t>
            </a:r>
            <a:r>
              <a:rPr lang="it-IT" dirty="0" smtClean="0"/>
              <a:t>!</a:t>
            </a:r>
            <a:endParaRPr lang="it-IT" dirty="0"/>
          </a:p>
        </p:txBody>
      </p:sp>
      <p:pic>
        <p:nvPicPr>
          <p:cNvPr id="12" name="Immagine 11" descr="C:\Documents and Settings\Gen &amp; Vale\Documenti\Documenti Vale\SC FORMAZ PRIMARIA\MATEMATICA FINALE\RENDICONTAZIONE\08\20130321_112853.jpg"/>
          <p:cNvPicPr/>
          <p:nvPr/>
        </p:nvPicPr>
        <p:blipFill>
          <a:blip r:embed="rId11" cstate="print"/>
          <a:srcRect l="5110" t="5825" r="5839" b="8414"/>
          <a:stretch>
            <a:fillRect/>
          </a:stretch>
        </p:blipFill>
        <p:spPr bwMode="auto">
          <a:xfrm>
            <a:off x="5292080" y="1556792"/>
            <a:ext cx="352839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magine 12" descr="C:\Documents and Settings\Gen &amp; Vale\Documenti\Documenti Vale\SC FORMAZ PRIMARIA\MATEMATICA FINALE\RENDICONTAZIONE\08\20130321_112932.jpg"/>
          <p:cNvPicPr/>
          <p:nvPr/>
        </p:nvPicPr>
        <p:blipFill>
          <a:blip r:embed="rId12" cstate="print"/>
          <a:srcRect t="4633" b="6564"/>
          <a:stretch>
            <a:fillRect/>
          </a:stretch>
        </p:blipFill>
        <p:spPr bwMode="auto">
          <a:xfrm>
            <a:off x="5292080" y="4437112"/>
            <a:ext cx="3644255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magine 13" descr="C:\Documents and Settings\Gen &amp; Vale\Documenti\Documenti Vale\SC FORMAZ PRIMARIA\MATEMATICA FINALE\RENDICONTAZIONE\08\20130321_112911.jpg"/>
          <p:cNvPicPr/>
          <p:nvPr/>
        </p:nvPicPr>
        <p:blipFill>
          <a:blip r:embed="rId13" cstate="print"/>
          <a:srcRect l="4673" t="6017" r="6231" b="7261"/>
          <a:stretch>
            <a:fillRect/>
          </a:stretch>
        </p:blipFill>
        <p:spPr bwMode="auto">
          <a:xfrm>
            <a:off x="827584" y="4365104"/>
            <a:ext cx="331236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egnaposto contenuto 2"/>
          <p:cNvSpPr txBox="1">
            <a:spLocks/>
          </p:cNvSpPr>
          <p:nvPr/>
        </p:nvSpPr>
        <p:spPr>
          <a:xfrm>
            <a:off x="611560" y="3933056"/>
            <a:ext cx="5112568" cy="108012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448056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Divertiamoci con le </a:t>
            </a: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forme…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 build="p"/>
      <p:bldP spid="6" grpId="1" build="allAtOnce"/>
      <p:bldP spid="8" grpId="1" build="allAtOnce"/>
      <p:bldP spid="8" grpId="2" build="allAtOnce"/>
      <p:bldP spid="11" grpId="0"/>
      <p:bldP spid="11" grpId="1"/>
      <p:bldP spid="1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Modulo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1373</TotalTime>
  <Words>1085</Words>
  <Application>Microsoft Macintosh PowerPoint</Application>
  <PresentationFormat>Presentazione su schermo (4:3)</PresentationFormat>
  <Paragraphs>133</Paragraphs>
  <Slides>17</Slides>
  <Notes>0</Notes>
  <HiddenSlides>0</HiddenSlides>
  <MMClips>0</MMClips>
  <ScaleCrop>false</ScaleCrop>
  <HeadingPairs>
    <vt:vector size="4" baseType="variant">
      <vt:variant>
        <vt:lpstr>Modello struttura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18" baseType="lpstr">
      <vt:lpstr>Verve</vt:lpstr>
      <vt:lpstr>Le concezioni geometriche ingenue e la scuola dell’infanzia</vt:lpstr>
      <vt:lpstr>Geometria nell’infanzia</vt:lpstr>
      <vt:lpstr>Contenuti del progetto</vt:lpstr>
      <vt:lpstr>Prima unità didattica  Dalle stelle alle forme</vt:lpstr>
      <vt:lpstr>Prima unità didattica  Dalle stelle alle forme</vt:lpstr>
      <vt:lpstr>Prima unità didattica  Dalle stelle alle forme</vt:lpstr>
      <vt:lpstr>Prima unità didattica  Dalle stelle alle forme</vt:lpstr>
      <vt:lpstr>Prima unità didattica  Dalle stelle alle forme</vt:lpstr>
      <vt:lpstr>Prima unità didattica  Dalle stelle alle forme</vt:lpstr>
      <vt:lpstr>Prima unità didattica  Dalle stelle alle forme</vt:lpstr>
      <vt:lpstr>Diapositiva 11</vt:lpstr>
      <vt:lpstr>Diapositiva 12</vt:lpstr>
      <vt:lpstr>Seconda unità didattica   Approccio alla geometria solida</vt:lpstr>
      <vt:lpstr>Terza unità didattica   Geometria nell’arte, misura e spazio</vt:lpstr>
      <vt:lpstr>Terza unità didattica   Geometria nell’arte, misura e spazio</vt:lpstr>
      <vt:lpstr>Diapositiva 16</vt:lpstr>
      <vt:lpstr>Riferimenti bibliografici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concezioni geometriche ingenue e la scuola dell’infanzia</dc:title>
  <dc:creator>Gen &amp; Vale</dc:creator>
  <cp:lastModifiedBy>Ana Millan Gasca</cp:lastModifiedBy>
  <cp:revision>79</cp:revision>
  <dcterms:created xsi:type="dcterms:W3CDTF">2013-05-28T08:21:47Z</dcterms:created>
  <dcterms:modified xsi:type="dcterms:W3CDTF">2013-05-28T08:31:29Z</dcterms:modified>
</cp:coreProperties>
</file>